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autoCompressPictures="0">
  <p:sldMasterIdLst>
    <p:sldMasterId id="2147483852" r:id="rId4"/>
  </p:sldMasterIdLst>
  <p:notesMasterIdLst>
    <p:notesMasterId r:id="rId60"/>
  </p:notesMasterIdLst>
  <p:handoutMasterIdLst>
    <p:handoutMasterId r:id="rId61"/>
  </p:handoutMasterIdLst>
  <p:sldIdLst>
    <p:sldId id="256" r:id="rId5"/>
    <p:sldId id="263" r:id="rId6"/>
    <p:sldId id="264" r:id="rId7"/>
    <p:sldId id="265"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315" r:id="rId37"/>
    <p:sldId id="316" r:id="rId38"/>
    <p:sldId id="317" r:id="rId39"/>
    <p:sldId id="318" r:id="rId40"/>
    <p:sldId id="319" r:id="rId41"/>
    <p:sldId id="320" r:id="rId42"/>
    <p:sldId id="295" r:id="rId43"/>
    <p:sldId id="311" r:id="rId44"/>
    <p:sldId id="297" r:id="rId45"/>
    <p:sldId id="314" r:id="rId46"/>
    <p:sldId id="298" r:id="rId47"/>
    <p:sldId id="299" r:id="rId48"/>
    <p:sldId id="300" r:id="rId49"/>
    <p:sldId id="312" r:id="rId50"/>
    <p:sldId id="302" r:id="rId51"/>
    <p:sldId id="303" r:id="rId52"/>
    <p:sldId id="304" r:id="rId53"/>
    <p:sldId id="305" r:id="rId54"/>
    <p:sldId id="313" r:id="rId55"/>
    <p:sldId id="307" r:id="rId56"/>
    <p:sldId id="308" r:id="rId57"/>
    <p:sldId id="309" r:id="rId58"/>
    <p:sldId id="310"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379"/>
    <a:srgbClr val="5C98FA"/>
    <a:srgbClr val="1E7AFC"/>
    <a:srgbClr val="2E4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43" autoAdjust="0"/>
    <p:restoredTop sz="94660"/>
  </p:normalViewPr>
  <p:slideViewPr>
    <p:cSldViewPr snapToGrid="0">
      <p:cViewPr>
        <p:scale>
          <a:sx n="170" d="100"/>
          <a:sy n="170" d="100"/>
        </p:scale>
        <p:origin x="896" y="320"/>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290E50-D3EA-4329-AA5F-AF5A5C575D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6112D18-5CEB-46F3-924F-E35464AAA3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5D1AD-E24C-4E82-BC85-28527A42DCE7}" type="datetimeFigureOut">
              <a:rPr lang="en-US" smtClean="0"/>
              <a:t>1/5/23</a:t>
            </a:fld>
            <a:endParaRPr lang="en-US" dirty="0"/>
          </a:p>
        </p:txBody>
      </p:sp>
      <p:sp>
        <p:nvSpPr>
          <p:cNvPr id="4" name="Footer Placeholder 3">
            <a:extLst>
              <a:ext uri="{FF2B5EF4-FFF2-40B4-BE49-F238E27FC236}">
                <a16:creationId xmlns:a16="http://schemas.microsoft.com/office/drawing/2014/main" id="{EB8FC0ED-2712-4B69-9F16-123F02DBF5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CBD00C-2269-4424-828A-8D893B5226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0B3793-D85E-4082-925C-FAA1A2B27276}" type="slidenum">
              <a:rPr lang="en-US" smtClean="0"/>
              <a:t>‹#›</a:t>
            </a:fld>
            <a:endParaRPr lang="en-US" dirty="0"/>
          </a:p>
        </p:txBody>
      </p:sp>
    </p:spTree>
    <p:extLst>
      <p:ext uri="{BB962C8B-B14F-4D97-AF65-F5344CB8AC3E}">
        <p14:creationId xmlns:p14="http://schemas.microsoft.com/office/powerpoint/2010/main" val="2233863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5EA34-3951-4B6D-8DDD-B157CE00471C}" type="datetimeFigureOut">
              <a:rPr lang="en-US" smtClean="0"/>
              <a:t>1/5/23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3E965-974B-498D-B360-83DD1F9DEB55}" type="slidenum">
              <a:rPr lang="en-US" smtClean="0"/>
              <a:t>‹#›</a:t>
            </a:fld>
            <a:endParaRPr lang="en-US" dirty="0"/>
          </a:p>
        </p:txBody>
      </p:sp>
    </p:spTree>
    <p:extLst>
      <p:ext uri="{BB962C8B-B14F-4D97-AF65-F5344CB8AC3E}">
        <p14:creationId xmlns:p14="http://schemas.microsoft.com/office/powerpoint/2010/main" val="2383636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3E965-974B-498D-B360-83DD1F9DEB55}" type="slidenum">
              <a:rPr lang="en-US" smtClean="0"/>
              <a:t>0</a:t>
            </a:fld>
            <a:endParaRPr lang="en-US" dirty="0"/>
          </a:p>
        </p:txBody>
      </p:sp>
    </p:spTree>
    <p:extLst>
      <p:ext uri="{BB962C8B-B14F-4D97-AF65-F5344CB8AC3E}">
        <p14:creationId xmlns:p14="http://schemas.microsoft.com/office/powerpoint/2010/main" val="228965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noProof="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4" name="Date Placeholder 3"/>
          <p:cNvSpPr>
            <a:spLocks noGrp="1"/>
          </p:cNvSpPr>
          <p:nvPr>
            <p:ph type="dt" sz="half" idx="10"/>
          </p:nvPr>
        </p:nvSpPr>
        <p:spPr/>
        <p:txBody>
          <a:bodyPr/>
          <a:lstStyle>
            <a:lvl1pPr algn="l">
              <a:defRPr/>
            </a:lvl1pPr>
          </a:lstStyle>
          <a:p>
            <a:fld id="{D4B31A54-FCB8-6448-B0E6-0EF8C4633B14}" type="datetime1">
              <a:rPr lang="en-US" noProof="0" smtClean="0"/>
              <a:t>1/5/23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1507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984D0-52E3-F447-8EAF-2F934053EB34}" type="datetime1">
              <a:rPr lang="en-US" smtClean="0"/>
              <a:t>1/5/23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7278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87FBE-18C1-224B-AAD0-1D2DB62499D8}" type="datetime1">
              <a:rPr lang="en-US" smtClean="0"/>
              <a:t>1/5/23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95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573581B0-5F66-B54A-8085-B4A70319A1F6}" type="datetime1">
              <a:rPr lang="en-US" noProof="0" smtClean="0"/>
              <a:t>1/5/23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23064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noProof="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DE121D13-702D-0A4C-9562-BC400C0ADF33}" type="datetime1">
              <a:rPr lang="en-US" noProof="0" smtClean="0"/>
              <a:t>1/5/23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646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noProof="0"/>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2E581A0C-CB65-7147-8E87-57D46E23201E}" type="datetime1">
              <a:rPr lang="en-US" noProof="0" smtClean="0"/>
              <a:t>1/5/23</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27958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CF6D08-6A55-A648-9D3D-7F2DFED757F5}" type="datetime1">
              <a:rPr lang="en-US" smtClean="0"/>
              <a:t>1/5/23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586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4FEAEC-CECD-D940-A737-E85915E56BFA}" type="datetime1">
              <a:rPr lang="en-US" smtClean="0"/>
              <a:t>1/5/23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961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4E4B5-D41D-E14E-BDBB-A94A2DAA6CBE}" type="datetime1">
              <a:rPr lang="en-US" smtClean="0"/>
              <a:t>1/5/23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396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B97DBE-99C7-A743-8D6B-586577C5BAE9}" type="datetime1">
              <a:rPr lang="en-US" smtClean="0"/>
              <a:t>1/5/23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365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E8C245-C37C-364D-B032-6C7889F36045}" type="datetime1">
              <a:rPr lang="en-US" smtClean="0"/>
              <a:t>1/5/23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804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B4E45FB-2BC6-5A4E-B8C0-685B207DBB31}" type="datetime1">
              <a:rPr lang="en-US" noProof="0" smtClean="0"/>
              <a:t>1/5/23</a:t>
            </a:fld>
            <a:endParaRPr lang="en-US" noProof="0"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noProof="0" dirty="0"/>
              <a:t>
              </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D22F896-40B5-4ADD-8801-0D06FADFA095}" type="slidenum">
              <a:rPr lang="en-US" noProof="0" smtClean="0"/>
              <a:pPr/>
              <a:t>‹#›</a:t>
            </a:fld>
            <a:endParaRPr lang="en-US" noProof="0" dirty="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02846"/>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sv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https://www.viperatech.com/cyclesafe-warrant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4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53.png"/><Relationship Id="rId7" Type="http://schemas.openxmlformats.org/officeDocument/2006/relationships/image" Target="../media/image94.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54.svg"/></Relationships>
</file>

<file path=ppt/slides/_rels/slide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5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svg"/><Relationship Id="rId10" Type="http://schemas.openxmlformats.org/officeDocument/2006/relationships/image" Target="../media/image111.svg"/><Relationship Id="rId4" Type="http://schemas.openxmlformats.org/officeDocument/2006/relationships/image" Target="../media/image10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text, outdoor, blue&#10;&#10;Description automatically generated">
            <a:extLst>
              <a:ext uri="{FF2B5EF4-FFF2-40B4-BE49-F238E27FC236}">
                <a16:creationId xmlns:a16="http://schemas.microsoft.com/office/drawing/2014/main" id="{B0E8F2A6-63C8-A9DB-8E4B-665009A30854}"/>
              </a:ext>
            </a:extLst>
          </p:cNvPr>
          <p:cNvPicPr>
            <a:picLocks noChangeAspect="1"/>
          </p:cNvPicPr>
          <p:nvPr/>
        </p:nvPicPr>
        <p:blipFill>
          <a:blip r:embed="rId3"/>
          <a:stretch>
            <a:fillRect/>
          </a:stretch>
        </p:blipFill>
        <p:spPr>
          <a:xfrm>
            <a:off x="0" y="0"/>
            <a:ext cx="12192000" cy="6871660"/>
          </a:xfrm>
          <a:prstGeom prst="rect">
            <a:avLst/>
          </a:prstGeom>
        </p:spPr>
      </p:pic>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8451608" y="643467"/>
            <a:ext cx="3096926" cy="5571066"/>
          </a:xfrm>
          <a:prstGeom prst="rect">
            <a:avLst/>
          </a:prstGeom>
        </p:spPr>
        <p:txBody>
          <a:bodyPr lIns="0" rIns="0">
            <a:normAutofit/>
          </a:bodyPr>
          <a:lstStyle/>
          <a:p>
            <a:pPr>
              <a:lnSpc>
                <a:spcPts val="3683"/>
              </a:lnSpc>
            </a:pPr>
            <a:r>
              <a:rPr lang="en-US" sz="2800" spc="1070">
                <a:solidFill>
                  <a:schemeClr val="tx1"/>
                </a:solidFill>
                <a:latin typeface="Avenir Book" panose="02000503020000020003" pitchFamily="2" charset="0"/>
              </a:rPr>
              <a:t>2023 </a:t>
            </a:r>
            <a:r>
              <a:rPr lang="en-US" sz="2800" spc="1070" dirty="0">
                <a:solidFill>
                  <a:schemeClr val="tx1"/>
                </a:solidFill>
                <a:latin typeface="Avenir Book" panose="02000503020000020003" pitchFamily="2" charset="0"/>
              </a:rPr>
              <a:t>INFOKIT</a:t>
            </a:r>
          </a:p>
        </p:txBody>
      </p:sp>
      <p:cxnSp>
        <p:nvCxnSpPr>
          <p:cNvPr id="20" name="Straight Connector 19">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8">
            <a:extLst>
              <a:ext uri="{FF2B5EF4-FFF2-40B4-BE49-F238E27FC236}">
                <a16:creationId xmlns:a16="http://schemas.microsoft.com/office/drawing/2014/main" id="{6B9AAF69-B3E7-0E83-873A-C119274AAE22}"/>
              </a:ext>
            </a:extLst>
          </p:cNvPr>
          <p:cNvPicPr>
            <a:picLocks noChangeAspect="1"/>
          </p:cNvPicPr>
          <p:nvPr/>
        </p:nvPicPr>
        <p:blipFill>
          <a:blip r:embed="rId4"/>
          <a:srcRect l="2668" t="26311" r="69894" b="31338"/>
          <a:stretch>
            <a:fillRect/>
          </a:stretch>
        </p:blipFill>
        <p:spPr>
          <a:xfrm>
            <a:off x="3503743" y="1475897"/>
            <a:ext cx="2098789" cy="2043627"/>
          </a:xfrm>
          <a:prstGeom prst="rect">
            <a:avLst/>
          </a:prstGeom>
        </p:spPr>
      </p:pic>
      <p:sp>
        <p:nvSpPr>
          <p:cNvPr id="9" name="TextBox 8">
            <a:extLst>
              <a:ext uri="{FF2B5EF4-FFF2-40B4-BE49-F238E27FC236}">
                <a16:creationId xmlns:a16="http://schemas.microsoft.com/office/drawing/2014/main" id="{CF2C163C-C561-AF94-F529-7DC9F13DD878}"/>
              </a:ext>
            </a:extLst>
          </p:cNvPr>
          <p:cNvSpPr txBox="1"/>
          <p:nvPr/>
        </p:nvSpPr>
        <p:spPr>
          <a:xfrm>
            <a:off x="1631339" y="3519524"/>
            <a:ext cx="6158522" cy="1270861"/>
          </a:xfrm>
          <a:prstGeom prst="rect">
            <a:avLst/>
          </a:prstGeom>
          <a:noFill/>
        </p:spPr>
        <p:txBody>
          <a:bodyPr wrap="square">
            <a:spAutoFit/>
          </a:bodyPr>
          <a:lstStyle/>
          <a:p>
            <a:pPr algn="ctr">
              <a:lnSpc>
                <a:spcPts val="8767"/>
              </a:lnSpc>
            </a:pPr>
            <a:r>
              <a:rPr lang="en-US" sz="8800" b="1" spc="1025" dirty="0">
                <a:solidFill>
                  <a:srgbClr val="FFFFFF"/>
                </a:solidFill>
                <a:latin typeface="Avenir Book" panose="02000503020000020003" pitchFamily="2" charset="0"/>
              </a:rPr>
              <a:t>VIPERA</a:t>
            </a:r>
          </a:p>
        </p:txBody>
      </p:sp>
    </p:spTree>
    <p:extLst>
      <p:ext uri="{BB962C8B-B14F-4D97-AF65-F5344CB8AC3E}">
        <p14:creationId xmlns:p14="http://schemas.microsoft.com/office/powerpoint/2010/main" val="83405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5" name="TextBox 4">
            <a:extLst>
              <a:ext uri="{FF2B5EF4-FFF2-40B4-BE49-F238E27FC236}">
                <a16:creationId xmlns:a16="http://schemas.microsoft.com/office/drawing/2014/main" id="{2B8B4AFE-15E0-C882-E16E-AE484281B351}"/>
              </a:ext>
            </a:extLst>
          </p:cNvPr>
          <p:cNvSpPr txBox="1"/>
          <p:nvPr/>
        </p:nvSpPr>
        <p:spPr>
          <a:xfrm>
            <a:off x="711199" y="2286000"/>
            <a:ext cx="5188855" cy="3327627"/>
          </a:xfrm>
          <a:prstGeom prst="rect">
            <a:avLst/>
          </a:prstGeom>
        </p:spPr>
        <p:txBody>
          <a:bodyPr vert="horz" lIns="45720" tIns="45720" rIns="45720" bIns="45720" rtlCol="0">
            <a:normAutofit/>
          </a:bodyPr>
          <a:lstStyle/>
          <a:p>
            <a:r>
              <a:rPr lang="en-US" dirty="0">
                <a:solidFill>
                  <a:srgbClr val="064379"/>
                </a:solidFill>
              </a:rPr>
              <a:t>The market research provides an in-depth analysis of the market. It focus on key aspects such as leading companies, product industry and leading mining software and hardware solution.</a:t>
            </a:r>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9</a:t>
            </a:fld>
            <a:endParaRPr lang="en-US" dirty="0">
              <a:solidFill>
                <a:srgbClr val="002060"/>
              </a:solidFill>
            </a:endParaRPr>
          </a:p>
        </p:txBody>
      </p:sp>
      <p:pic>
        <p:nvPicPr>
          <p:cNvPr id="7" name="Picture 6">
            <a:extLst>
              <a:ext uri="{FF2B5EF4-FFF2-40B4-BE49-F238E27FC236}">
                <a16:creationId xmlns:a16="http://schemas.microsoft.com/office/drawing/2014/main" id="{EDFF02ED-E1FB-03B7-5870-454C092697C4}"/>
              </a:ext>
            </a:extLst>
          </p:cNvPr>
          <p:cNvPicPr>
            <a:picLocks noChangeAspect="1"/>
          </p:cNvPicPr>
          <p:nvPr/>
        </p:nvPicPr>
        <p:blipFill>
          <a:blip r:embed="rId2"/>
          <a:stretch>
            <a:fillRect/>
          </a:stretch>
        </p:blipFill>
        <p:spPr>
          <a:xfrm>
            <a:off x="6662054" y="428171"/>
            <a:ext cx="4836115" cy="5780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088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10</a:t>
            </a:fld>
            <a:endParaRPr lang="en-US" dirty="0">
              <a:solidFill>
                <a:srgbClr val="002060"/>
              </a:solidFill>
            </a:endParaRPr>
          </a:p>
        </p:txBody>
      </p:sp>
      <p:sp>
        <p:nvSpPr>
          <p:cNvPr id="10" name="Freeform 7">
            <a:extLst>
              <a:ext uri="{FF2B5EF4-FFF2-40B4-BE49-F238E27FC236}">
                <a16:creationId xmlns:a16="http://schemas.microsoft.com/office/drawing/2014/main" id="{C0F873B1-A93C-4E60-D77C-7D936FBA24A7}"/>
              </a:ext>
            </a:extLst>
          </p:cNvPr>
          <p:cNvSpPr/>
          <p:nvPr/>
        </p:nvSpPr>
        <p:spPr>
          <a:xfrm>
            <a:off x="144565" y="248093"/>
            <a:ext cx="5558145" cy="6166884"/>
          </a:xfrm>
          <a:custGeom>
            <a:avLst/>
            <a:gdLst/>
            <a:ahLst/>
            <a:cxnLst/>
            <a:rect l="l" t="t" r="r" b="b"/>
            <a:pathLst>
              <a:path w="2169872" h="1913890">
                <a:moveTo>
                  <a:pt x="0" y="0"/>
                </a:moveTo>
                <a:lnTo>
                  <a:pt x="0" y="1913890"/>
                </a:lnTo>
                <a:lnTo>
                  <a:pt x="2169872" y="1913890"/>
                </a:lnTo>
                <a:lnTo>
                  <a:pt x="2169872" y="0"/>
                </a:lnTo>
                <a:lnTo>
                  <a:pt x="0" y="0"/>
                </a:lnTo>
                <a:close/>
                <a:moveTo>
                  <a:pt x="2108912" y="1852930"/>
                </a:moveTo>
                <a:lnTo>
                  <a:pt x="59690" y="1852930"/>
                </a:lnTo>
                <a:lnTo>
                  <a:pt x="59690" y="59690"/>
                </a:lnTo>
                <a:lnTo>
                  <a:pt x="2108912" y="59690"/>
                </a:lnTo>
                <a:lnTo>
                  <a:pt x="2108912" y="1852930"/>
                </a:lnTo>
                <a:close/>
              </a:path>
            </a:pathLst>
          </a:custGeom>
          <a:solidFill>
            <a:srgbClr val="064379"/>
          </a:solidFill>
        </p:spPr>
      </p:sp>
      <p:sp>
        <p:nvSpPr>
          <p:cNvPr id="11" name="Freeform 7">
            <a:extLst>
              <a:ext uri="{FF2B5EF4-FFF2-40B4-BE49-F238E27FC236}">
                <a16:creationId xmlns:a16="http://schemas.microsoft.com/office/drawing/2014/main" id="{62FEA49D-86F9-A170-DA87-ED87F2509AF2}"/>
              </a:ext>
            </a:extLst>
          </p:cNvPr>
          <p:cNvSpPr/>
          <p:nvPr/>
        </p:nvSpPr>
        <p:spPr>
          <a:xfrm>
            <a:off x="6489292" y="248093"/>
            <a:ext cx="5558145" cy="6166884"/>
          </a:xfrm>
          <a:custGeom>
            <a:avLst/>
            <a:gdLst/>
            <a:ahLst/>
            <a:cxnLst/>
            <a:rect l="l" t="t" r="r" b="b"/>
            <a:pathLst>
              <a:path w="2169872" h="1913890">
                <a:moveTo>
                  <a:pt x="0" y="0"/>
                </a:moveTo>
                <a:lnTo>
                  <a:pt x="0" y="1913890"/>
                </a:lnTo>
                <a:lnTo>
                  <a:pt x="2169872" y="1913890"/>
                </a:lnTo>
                <a:lnTo>
                  <a:pt x="2169872" y="0"/>
                </a:lnTo>
                <a:lnTo>
                  <a:pt x="0" y="0"/>
                </a:lnTo>
                <a:close/>
                <a:moveTo>
                  <a:pt x="2108912" y="1852930"/>
                </a:moveTo>
                <a:lnTo>
                  <a:pt x="59690" y="1852930"/>
                </a:lnTo>
                <a:lnTo>
                  <a:pt x="59690" y="59690"/>
                </a:lnTo>
                <a:lnTo>
                  <a:pt x="2108912" y="59690"/>
                </a:lnTo>
                <a:lnTo>
                  <a:pt x="2108912" y="1852930"/>
                </a:lnTo>
                <a:close/>
              </a:path>
            </a:pathLst>
          </a:custGeom>
          <a:solidFill>
            <a:srgbClr val="064379"/>
          </a:solidFill>
        </p:spPr>
      </p:sp>
      <p:pic>
        <p:nvPicPr>
          <p:cNvPr id="9218" name="Picture 2" descr="Vipera cyclesafe warranties">
            <a:extLst>
              <a:ext uri="{FF2B5EF4-FFF2-40B4-BE49-F238E27FC236}">
                <a16:creationId xmlns:a16="http://schemas.microsoft.com/office/drawing/2014/main" id="{AE17F017-DA2E-C3B7-C0C9-E7D7C91EC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487" y="443023"/>
            <a:ext cx="5257801" cy="577347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ntel 's ASIC Bitcoin Miner Will Cost Half, Be 15% More Effective Than Most  S19s">
            <a:extLst>
              <a:ext uri="{FF2B5EF4-FFF2-40B4-BE49-F238E27FC236}">
                <a16:creationId xmlns:a16="http://schemas.microsoft.com/office/drawing/2014/main" id="{FE912F42-D867-F30C-1A51-0B7233C5C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12" y="443023"/>
            <a:ext cx="5259571" cy="577347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 Same Side Corner Rectangle 11">
            <a:extLst>
              <a:ext uri="{FF2B5EF4-FFF2-40B4-BE49-F238E27FC236}">
                <a16:creationId xmlns:a16="http://schemas.microsoft.com/office/drawing/2014/main" id="{D9D6C737-9191-8CBC-F8EA-C1D77D04E9BB}"/>
              </a:ext>
            </a:extLst>
          </p:cNvPr>
          <p:cNvSpPr/>
          <p:nvPr/>
        </p:nvSpPr>
        <p:spPr>
          <a:xfrm>
            <a:off x="5401336" y="2759149"/>
            <a:ext cx="1368056" cy="1339702"/>
          </a:xfrm>
          <a:prstGeom prst="round2SameRect">
            <a:avLst/>
          </a:prstGeom>
          <a:solidFill>
            <a:srgbClr val="06437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13" name="TextBox 14">
            <a:extLst>
              <a:ext uri="{FF2B5EF4-FFF2-40B4-BE49-F238E27FC236}">
                <a16:creationId xmlns:a16="http://schemas.microsoft.com/office/drawing/2014/main" id="{87A61383-888A-9C37-4FBB-DF6558612095}"/>
              </a:ext>
            </a:extLst>
          </p:cNvPr>
          <p:cNvSpPr txBox="1"/>
          <p:nvPr/>
        </p:nvSpPr>
        <p:spPr>
          <a:xfrm>
            <a:off x="5331812" y="3078695"/>
            <a:ext cx="1563808" cy="738664"/>
          </a:xfrm>
          <a:prstGeom prst="rect">
            <a:avLst/>
          </a:prstGeom>
        </p:spPr>
        <p:txBody>
          <a:bodyPr wrap="square" lIns="0" tIns="0" rIns="0" bIns="0" rtlCol="0" anchor="t">
            <a:spAutoFit/>
          </a:bodyPr>
          <a:lstStyle/>
          <a:p>
            <a:pPr algn="ctr"/>
            <a:r>
              <a:rPr lang="en-US" sz="2400" b="1" spc="288" dirty="0">
                <a:solidFill>
                  <a:srgbClr val="F3F7FA"/>
                </a:solidFill>
                <a:latin typeface="Avenir Book" panose="02000503020000020003" pitchFamily="2" charset="0"/>
              </a:rPr>
              <a:t>ASIC</a:t>
            </a:r>
          </a:p>
          <a:p>
            <a:pPr algn="ctr"/>
            <a:r>
              <a:rPr lang="en-US" sz="2400" b="1" spc="288" dirty="0">
                <a:solidFill>
                  <a:srgbClr val="F3F7FA"/>
                </a:solidFill>
                <a:latin typeface="Avenir Book" panose="02000503020000020003" pitchFamily="2" charset="0"/>
              </a:rPr>
              <a:t>Mining</a:t>
            </a:r>
          </a:p>
        </p:txBody>
      </p:sp>
    </p:spTree>
    <p:extLst>
      <p:ext uri="{BB962C8B-B14F-4D97-AF65-F5344CB8AC3E}">
        <p14:creationId xmlns:p14="http://schemas.microsoft.com/office/powerpoint/2010/main" val="112983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11</a:t>
            </a:fld>
            <a:endParaRPr lang="en-US" dirty="0">
              <a:solidFill>
                <a:srgbClr val="002060"/>
              </a:solidFill>
            </a:endParaRPr>
          </a:p>
        </p:txBody>
      </p:sp>
      <p:sp>
        <p:nvSpPr>
          <p:cNvPr id="4" name="TextBox 13">
            <a:extLst>
              <a:ext uri="{FF2B5EF4-FFF2-40B4-BE49-F238E27FC236}">
                <a16:creationId xmlns:a16="http://schemas.microsoft.com/office/drawing/2014/main" id="{BD8F74AB-B9B4-E2BC-A8FA-8168D7AFA925}"/>
              </a:ext>
            </a:extLst>
          </p:cNvPr>
          <p:cNvSpPr txBox="1"/>
          <p:nvPr/>
        </p:nvSpPr>
        <p:spPr>
          <a:xfrm>
            <a:off x="631751" y="569959"/>
            <a:ext cx="8115300" cy="1107996"/>
          </a:xfrm>
          <a:prstGeom prst="rect">
            <a:avLst/>
          </a:prstGeom>
        </p:spPr>
        <p:txBody>
          <a:bodyPr lIns="0" tIns="0" rIns="0" bIns="0" rtlCol="0" anchor="t">
            <a:spAutoFit/>
          </a:bodyPr>
          <a:lstStyle/>
          <a:p>
            <a:r>
              <a:rPr lang="en-US" sz="3600" b="1" spc="966" dirty="0">
                <a:solidFill>
                  <a:srgbClr val="064379"/>
                </a:solidFill>
                <a:latin typeface="Avenir Book" panose="02000503020000020003" pitchFamily="2" charset="0"/>
              </a:rPr>
              <a:t>ASIC Mining </a:t>
            </a:r>
          </a:p>
          <a:p>
            <a:r>
              <a:rPr lang="en-US" sz="3600" b="1" spc="966" dirty="0">
                <a:solidFill>
                  <a:srgbClr val="064379"/>
                </a:solidFill>
                <a:latin typeface="Avenir Book" panose="02000503020000020003" pitchFamily="2" charset="0"/>
              </a:rPr>
              <a:t>Solutions</a:t>
            </a:r>
          </a:p>
        </p:txBody>
      </p:sp>
      <p:pic>
        <p:nvPicPr>
          <p:cNvPr id="10242" name="Picture 2" descr="Buy Wholesale China Bitmain Antminer Ka3 166th/s Kadena Mining Machine Asic  Kda Coin Miner &amp; Bitmain Antminer Ka3 | Global Sources">
            <a:extLst>
              <a:ext uri="{FF2B5EF4-FFF2-40B4-BE49-F238E27FC236}">
                <a16:creationId xmlns:a16="http://schemas.microsoft.com/office/drawing/2014/main" id="{22566347-D96C-0F1C-7A7A-0675B2699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638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1DD8B6-C711-5190-0314-A488EC3A4B09}"/>
              </a:ext>
            </a:extLst>
          </p:cNvPr>
          <p:cNvSpPr txBox="1"/>
          <p:nvPr/>
        </p:nvSpPr>
        <p:spPr>
          <a:xfrm>
            <a:off x="631751" y="1934320"/>
            <a:ext cx="5365010" cy="3942361"/>
          </a:xfrm>
          <a:prstGeom prst="rect">
            <a:avLst/>
          </a:prstGeom>
          <a:noFill/>
        </p:spPr>
        <p:txBody>
          <a:bodyPr wrap="square">
            <a:spAutoFit/>
          </a:bodyPr>
          <a:lstStyle/>
          <a:p>
            <a:pPr algn="just">
              <a:lnSpc>
                <a:spcPct val="150000"/>
              </a:lnSpc>
            </a:pPr>
            <a:r>
              <a:rPr lang="en-US" sz="1400" spc="362" dirty="0">
                <a:solidFill>
                  <a:srgbClr val="064379"/>
                </a:solidFill>
                <a:latin typeface="Avenir Book" panose="02000503020000020003" pitchFamily="2" charset="0"/>
              </a:rPr>
              <a:t>ASIC miners are at the forefront of the crypto mining industry and are utilized by independent miners and farming operations because of their ability to provide higher hash rates vs energy consumptions and therefor produce more monetary value and reach ROI at a quicker rate than their alternatives. </a:t>
            </a:r>
          </a:p>
          <a:p>
            <a:pPr algn="just">
              <a:lnSpc>
                <a:spcPct val="150000"/>
              </a:lnSpc>
            </a:pPr>
            <a:endParaRPr lang="en-US" sz="1400" spc="362" dirty="0">
              <a:solidFill>
                <a:srgbClr val="064379"/>
              </a:solidFill>
              <a:latin typeface="Avenir Book" panose="02000503020000020003" pitchFamily="2" charset="0"/>
            </a:endParaRPr>
          </a:p>
          <a:p>
            <a:pPr algn="just">
              <a:lnSpc>
                <a:spcPct val="150000"/>
              </a:lnSpc>
            </a:pPr>
            <a:r>
              <a:rPr lang="en-US" sz="1400" spc="362" dirty="0">
                <a:solidFill>
                  <a:srgbClr val="064379"/>
                </a:solidFill>
                <a:latin typeface="Avenir Book" panose="02000503020000020003" pitchFamily="2" charset="0"/>
              </a:rPr>
              <a:t>Our relationships help us source some of the most highly sought-after miners in the market.</a:t>
            </a:r>
          </a:p>
        </p:txBody>
      </p:sp>
      <p:pic>
        <p:nvPicPr>
          <p:cNvPr id="13" name="Picture 21">
            <a:extLst>
              <a:ext uri="{FF2B5EF4-FFF2-40B4-BE49-F238E27FC236}">
                <a16:creationId xmlns:a16="http://schemas.microsoft.com/office/drawing/2014/main" id="{395B8A3D-F0B8-4F8F-0ACA-2397DEA2CF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06054" y="5845221"/>
            <a:ext cx="446178" cy="493696"/>
          </a:xfrm>
          <a:prstGeom prst="rect">
            <a:avLst/>
          </a:prstGeom>
        </p:spPr>
      </p:pic>
      <p:grpSp>
        <p:nvGrpSpPr>
          <p:cNvPr id="14" name="Group 22">
            <a:extLst>
              <a:ext uri="{FF2B5EF4-FFF2-40B4-BE49-F238E27FC236}">
                <a16:creationId xmlns:a16="http://schemas.microsoft.com/office/drawing/2014/main" id="{567196BB-CAE1-F112-44B3-7754B130302C}"/>
              </a:ext>
            </a:extLst>
          </p:cNvPr>
          <p:cNvGrpSpPr>
            <a:grpSpLocks noChangeAspect="1"/>
          </p:cNvGrpSpPr>
          <p:nvPr/>
        </p:nvGrpSpPr>
        <p:grpSpPr>
          <a:xfrm>
            <a:off x="6628512" y="5682118"/>
            <a:ext cx="801260" cy="801260"/>
            <a:chOff x="0" y="0"/>
            <a:chExt cx="6355080" cy="6355080"/>
          </a:xfrm>
        </p:grpSpPr>
        <p:sp>
          <p:nvSpPr>
            <p:cNvPr id="15" name="Freeform 23">
              <a:extLst>
                <a:ext uri="{FF2B5EF4-FFF2-40B4-BE49-F238E27FC236}">
                  <a16:creationId xmlns:a16="http://schemas.microsoft.com/office/drawing/2014/main" id="{B01E2138-1C91-F48D-7F31-C5770664A7C6}"/>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48DDB"/>
            </a:solidFill>
          </p:spPr>
        </p:sp>
      </p:grpSp>
    </p:spTree>
    <p:extLst>
      <p:ext uri="{BB962C8B-B14F-4D97-AF65-F5344CB8AC3E}">
        <p14:creationId xmlns:p14="http://schemas.microsoft.com/office/powerpoint/2010/main" val="3886980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4265D7D-DACA-3AA0-5E67-09258600365D}"/>
              </a:ext>
            </a:extLst>
          </p:cNvPr>
          <p:cNvPicPr>
            <a:picLocks noChangeAspect="1"/>
          </p:cNvPicPr>
          <p:nvPr/>
        </p:nvPicPr>
        <p:blipFill>
          <a:blip r:embed="rId2"/>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8" name="Rectangle 7">
            <a:extLst>
              <a:ext uri="{FF2B5EF4-FFF2-40B4-BE49-F238E27FC236}">
                <a16:creationId xmlns:a16="http://schemas.microsoft.com/office/drawing/2014/main" id="{5CF2A6E8-F98D-CE31-3456-B057D9EF2F8D}"/>
              </a:ext>
            </a:extLst>
          </p:cNvPr>
          <p:cNvSpPr/>
          <p:nvPr/>
        </p:nvSpPr>
        <p:spPr>
          <a:xfrm>
            <a:off x="7669621" y="0"/>
            <a:ext cx="452238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12</a:t>
            </a:fld>
            <a:endParaRPr lang="en-US" dirty="0">
              <a:solidFill>
                <a:srgbClr val="002060"/>
              </a:solidFill>
            </a:endParaRPr>
          </a:p>
        </p:txBody>
      </p:sp>
      <p:sp>
        <p:nvSpPr>
          <p:cNvPr id="9" name="Rectangle 8">
            <a:extLst>
              <a:ext uri="{FF2B5EF4-FFF2-40B4-BE49-F238E27FC236}">
                <a16:creationId xmlns:a16="http://schemas.microsoft.com/office/drawing/2014/main" id="{1EAAB1B6-E72B-88C5-EB1F-7F77647F8AC8}"/>
              </a:ext>
            </a:extLst>
          </p:cNvPr>
          <p:cNvSpPr/>
          <p:nvPr/>
        </p:nvSpPr>
        <p:spPr>
          <a:xfrm>
            <a:off x="0" y="0"/>
            <a:ext cx="7669621" cy="1928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0" name="TextBox 9">
            <a:extLst>
              <a:ext uri="{FF2B5EF4-FFF2-40B4-BE49-F238E27FC236}">
                <a16:creationId xmlns:a16="http://schemas.microsoft.com/office/drawing/2014/main" id="{F5A3972D-0030-CF23-5B1B-9AB3E1E15F60}"/>
              </a:ext>
            </a:extLst>
          </p:cNvPr>
          <p:cNvSpPr txBox="1"/>
          <p:nvPr/>
        </p:nvSpPr>
        <p:spPr>
          <a:xfrm>
            <a:off x="504161" y="510094"/>
            <a:ext cx="7884204" cy="773430"/>
          </a:xfrm>
          <a:prstGeom prst="rect">
            <a:avLst/>
          </a:prstGeom>
        </p:spPr>
        <p:txBody>
          <a:bodyPr lIns="0" tIns="0" rIns="0" bIns="0" rtlCol="0" anchor="t">
            <a:spAutoFit/>
          </a:bodyPr>
          <a:lstStyle/>
          <a:p>
            <a:pPr>
              <a:lnSpc>
                <a:spcPts val="6300"/>
              </a:lnSpc>
            </a:pPr>
            <a:r>
              <a:rPr lang="en-US" sz="4200" b="1" spc="999" dirty="0">
                <a:solidFill>
                  <a:srgbClr val="064379"/>
                </a:solidFill>
                <a:latin typeface="Avenir Book" panose="02000503020000020003" pitchFamily="2" charset="0"/>
              </a:rPr>
              <a:t>Scaling Solution</a:t>
            </a:r>
          </a:p>
        </p:txBody>
      </p:sp>
      <p:sp>
        <p:nvSpPr>
          <p:cNvPr id="4" name="TextBox 3">
            <a:extLst>
              <a:ext uri="{FF2B5EF4-FFF2-40B4-BE49-F238E27FC236}">
                <a16:creationId xmlns:a16="http://schemas.microsoft.com/office/drawing/2014/main" id="{DB069B70-29A3-1EF2-5636-FDE7274EDEE8}"/>
              </a:ext>
            </a:extLst>
          </p:cNvPr>
          <p:cNvSpPr txBox="1"/>
          <p:nvPr/>
        </p:nvSpPr>
        <p:spPr>
          <a:xfrm>
            <a:off x="8027625" y="3045209"/>
            <a:ext cx="3806371" cy="2308324"/>
          </a:xfrm>
          <a:prstGeom prst="rect">
            <a:avLst/>
          </a:prstGeom>
          <a:noFill/>
        </p:spPr>
        <p:txBody>
          <a:bodyPr wrap="square" rtlCol="0">
            <a:spAutoFit/>
          </a:bodyPr>
          <a:lstStyle/>
          <a:p>
            <a:pPr algn="l"/>
            <a:r>
              <a:rPr lang="en-US" b="0" i="0" dirty="0">
                <a:solidFill>
                  <a:srgbClr val="064379"/>
                </a:solidFill>
                <a:effectLst/>
                <a:latin typeface="Avenir Book" panose="02000503020000020003" pitchFamily="2" charset="0"/>
              </a:rPr>
              <a:t>For professional small to mid-scale mining operations.</a:t>
            </a:r>
          </a:p>
          <a:p>
            <a:pPr algn="l"/>
            <a:endParaRPr lang="en-US" b="0" i="0" dirty="0">
              <a:solidFill>
                <a:srgbClr val="064379"/>
              </a:solidFill>
              <a:effectLst/>
              <a:latin typeface="Avenir Book" panose="02000503020000020003" pitchFamily="2" charset="0"/>
            </a:endParaRPr>
          </a:p>
          <a:p>
            <a:pPr algn="l"/>
            <a:r>
              <a:rPr lang="en-US" b="0" i="0" dirty="0">
                <a:solidFill>
                  <a:srgbClr val="064379"/>
                </a:solidFill>
                <a:effectLst/>
                <a:latin typeface="Avenir Book" panose="02000503020000020003" pitchFamily="2" charset="0"/>
              </a:rPr>
              <a:t>A more efficient and economical solution that allows you to overclock and extract the most hashing performance out of your ASICS.</a:t>
            </a:r>
          </a:p>
        </p:txBody>
      </p:sp>
    </p:spTree>
    <p:extLst>
      <p:ext uri="{BB962C8B-B14F-4D97-AF65-F5344CB8AC3E}">
        <p14:creationId xmlns:p14="http://schemas.microsoft.com/office/powerpoint/2010/main" val="3543731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13</a:t>
            </a:fld>
            <a:endParaRPr lang="en-US" dirty="0">
              <a:solidFill>
                <a:srgbClr val="002060"/>
              </a:solidFill>
            </a:endParaRPr>
          </a:p>
        </p:txBody>
      </p:sp>
      <p:pic>
        <p:nvPicPr>
          <p:cNvPr id="5" name="Picture 6">
            <a:extLst>
              <a:ext uri="{FF2B5EF4-FFF2-40B4-BE49-F238E27FC236}">
                <a16:creationId xmlns:a16="http://schemas.microsoft.com/office/drawing/2014/main" id="{2081D5CE-DFDE-42F7-B1BE-6430C20352DE}"/>
              </a:ext>
            </a:extLst>
          </p:cNvPr>
          <p:cNvPicPr>
            <a:picLocks noChangeAspect="1"/>
          </p:cNvPicPr>
          <p:nvPr/>
        </p:nvPicPr>
        <p:blipFill>
          <a:blip r:embed="rId2"/>
          <a:srcRect/>
          <a:stretch>
            <a:fillRect/>
          </a:stretch>
        </p:blipFill>
        <p:spPr>
          <a:xfrm>
            <a:off x="8836417" y="4475525"/>
            <a:ext cx="3438909" cy="1913170"/>
          </a:xfrm>
          <a:prstGeom prst="rect">
            <a:avLst/>
          </a:prstGeom>
        </p:spPr>
      </p:pic>
      <p:pic>
        <p:nvPicPr>
          <p:cNvPr id="7" name="Picture 7">
            <a:extLst>
              <a:ext uri="{FF2B5EF4-FFF2-40B4-BE49-F238E27FC236}">
                <a16:creationId xmlns:a16="http://schemas.microsoft.com/office/drawing/2014/main" id="{8407E9DE-72B1-24E3-83F3-2E716F6610B9}"/>
              </a:ext>
            </a:extLst>
          </p:cNvPr>
          <p:cNvPicPr>
            <a:picLocks noChangeAspect="1"/>
          </p:cNvPicPr>
          <p:nvPr/>
        </p:nvPicPr>
        <p:blipFill>
          <a:blip r:embed="rId3"/>
          <a:srcRect/>
          <a:stretch>
            <a:fillRect/>
          </a:stretch>
        </p:blipFill>
        <p:spPr>
          <a:xfrm>
            <a:off x="0" y="4482237"/>
            <a:ext cx="3355585" cy="1866814"/>
          </a:xfrm>
          <a:prstGeom prst="rect">
            <a:avLst/>
          </a:prstGeom>
        </p:spPr>
      </p:pic>
      <p:sp>
        <p:nvSpPr>
          <p:cNvPr id="8" name="TextBox 8">
            <a:extLst>
              <a:ext uri="{FF2B5EF4-FFF2-40B4-BE49-F238E27FC236}">
                <a16:creationId xmlns:a16="http://schemas.microsoft.com/office/drawing/2014/main" id="{6E60CC4A-9B55-B8F8-2979-A36050BE8AA5}"/>
              </a:ext>
            </a:extLst>
          </p:cNvPr>
          <p:cNvSpPr txBox="1"/>
          <p:nvPr/>
        </p:nvSpPr>
        <p:spPr>
          <a:xfrm>
            <a:off x="881027" y="931825"/>
            <a:ext cx="9956306" cy="3428759"/>
          </a:xfrm>
          <a:prstGeom prst="rect">
            <a:avLst/>
          </a:prstGeom>
        </p:spPr>
        <p:txBody>
          <a:bodyPr lIns="0" tIns="0" rIns="0" bIns="0" rtlCol="0" anchor="t">
            <a:spAutoFit/>
          </a:bodyPr>
          <a:lstStyle/>
          <a:p>
            <a:pPr algn="ctr">
              <a:lnSpc>
                <a:spcPts val="2659"/>
              </a:lnSpc>
            </a:pPr>
            <a:r>
              <a:rPr lang="en-US" sz="1400" spc="267" dirty="0">
                <a:solidFill>
                  <a:srgbClr val="064379"/>
                </a:solidFill>
                <a:latin typeface="Avenir Book" panose="02000503020000020003" pitchFamily="2" charset="0"/>
              </a:rPr>
              <a:t>One of the fundamental ways GPU mining has been able to stay prolific and continue its success in the mining industry is through the employment of GPU Rigs. </a:t>
            </a:r>
          </a:p>
          <a:p>
            <a:pPr algn="ctr">
              <a:lnSpc>
                <a:spcPts val="2659"/>
              </a:lnSpc>
            </a:pPr>
            <a:endParaRPr lang="en-US" sz="1400" spc="267" dirty="0">
              <a:solidFill>
                <a:srgbClr val="064379"/>
              </a:solidFill>
              <a:latin typeface="Avenir Book" panose="02000503020000020003" pitchFamily="2" charset="0"/>
            </a:endParaRPr>
          </a:p>
          <a:p>
            <a:pPr algn="ctr">
              <a:lnSpc>
                <a:spcPts val="2659"/>
              </a:lnSpc>
            </a:pPr>
            <a:r>
              <a:rPr lang="en-US" sz="1400" spc="267" dirty="0">
                <a:solidFill>
                  <a:srgbClr val="064379"/>
                </a:solidFill>
                <a:latin typeface="Avenir Book" panose="02000503020000020003" pitchFamily="2" charset="0"/>
              </a:rPr>
              <a:t>Dedicated housing, custom built to combine multiple GPU's in the same shell to enable improvements in power efficiency and combined </a:t>
            </a:r>
            <a:r>
              <a:rPr lang="en-US" sz="1400" spc="267" dirty="0" err="1">
                <a:solidFill>
                  <a:srgbClr val="064379"/>
                </a:solidFill>
                <a:latin typeface="Avenir Book" panose="02000503020000020003" pitchFamily="2" charset="0"/>
              </a:rPr>
              <a:t>hashpower</a:t>
            </a:r>
            <a:r>
              <a:rPr lang="en-US" sz="1400" spc="267" dirty="0">
                <a:solidFill>
                  <a:srgbClr val="064379"/>
                </a:solidFill>
                <a:latin typeface="Avenir Book" panose="02000503020000020003" pitchFamily="2" charset="0"/>
              </a:rPr>
              <a:t>. </a:t>
            </a:r>
          </a:p>
          <a:p>
            <a:pPr algn="ctr">
              <a:lnSpc>
                <a:spcPts val="2659"/>
              </a:lnSpc>
            </a:pPr>
            <a:endParaRPr lang="en-US" sz="1400" spc="267" dirty="0">
              <a:solidFill>
                <a:srgbClr val="064379"/>
              </a:solidFill>
              <a:latin typeface="Avenir Book" panose="02000503020000020003" pitchFamily="2" charset="0"/>
            </a:endParaRPr>
          </a:p>
          <a:p>
            <a:pPr algn="ctr">
              <a:lnSpc>
                <a:spcPts val="2659"/>
              </a:lnSpc>
            </a:pPr>
            <a:r>
              <a:rPr lang="en-US" sz="1400" spc="267" dirty="0">
                <a:solidFill>
                  <a:srgbClr val="064379"/>
                </a:solidFill>
                <a:latin typeface="Avenir Book" panose="02000503020000020003" pitchFamily="2" charset="0"/>
              </a:rPr>
              <a:t>At </a:t>
            </a:r>
            <a:r>
              <a:rPr lang="en-US" sz="1400" spc="267" dirty="0" err="1">
                <a:solidFill>
                  <a:srgbClr val="064379"/>
                </a:solidFill>
                <a:latin typeface="Avenir Book" panose="02000503020000020003" pitchFamily="2" charset="0"/>
              </a:rPr>
              <a:t>Vipera</a:t>
            </a:r>
            <a:r>
              <a:rPr lang="en-US" sz="1400" spc="267" dirty="0">
                <a:solidFill>
                  <a:srgbClr val="064379"/>
                </a:solidFill>
                <a:latin typeface="Avenir Book" panose="02000503020000020003" pitchFamily="2" charset="0"/>
              </a:rPr>
              <a:t>, we have </a:t>
            </a:r>
            <a:r>
              <a:rPr lang="en-US" sz="1400" spc="267" dirty="0" err="1">
                <a:solidFill>
                  <a:srgbClr val="064379"/>
                </a:solidFill>
                <a:latin typeface="Avenir Book" panose="02000503020000020003" pitchFamily="2" charset="0"/>
              </a:rPr>
              <a:t>handbuilt</a:t>
            </a:r>
            <a:r>
              <a:rPr lang="en-US" sz="1400" spc="267" dirty="0">
                <a:solidFill>
                  <a:srgbClr val="064379"/>
                </a:solidFill>
                <a:latin typeface="Avenir Book" panose="02000503020000020003" pitchFamily="2" charset="0"/>
              </a:rPr>
              <a:t> and custom designed the most powerful, high end GPU Rig to date, and we're proud of it. Using years of expertise in the computing field along with our deep understanding of mining we were able to handcraft a Rig that enables the most profitable operation possible. </a:t>
            </a:r>
          </a:p>
        </p:txBody>
      </p:sp>
      <p:sp>
        <p:nvSpPr>
          <p:cNvPr id="9" name="TextBox 9">
            <a:extLst>
              <a:ext uri="{FF2B5EF4-FFF2-40B4-BE49-F238E27FC236}">
                <a16:creationId xmlns:a16="http://schemas.microsoft.com/office/drawing/2014/main" id="{17518D15-1ACF-05CD-133C-ABD2017CC30F}"/>
              </a:ext>
            </a:extLst>
          </p:cNvPr>
          <p:cNvSpPr txBox="1"/>
          <p:nvPr/>
        </p:nvSpPr>
        <p:spPr>
          <a:xfrm>
            <a:off x="762000" y="277684"/>
            <a:ext cx="9956306" cy="513795"/>
          </a:xfrm>
          <a:prstGeom prst="rect">
            <a:avLst/>
          </a:prstGeom>
        </p:spPr>
        <p:txBody>
          <a:bodyPr lIns="0" tIns="0" rIns="0" bIns="0" rtlCol="0" anchor="t">
            <a:spAutoFit/>
          </a:bodyPr>
          <a:lstStyle/>
          <a:p>
            <a:pPr algn="ctr">
              <a:lnSpc>
                <a:spcPts val="4409"/>
              </a:lnSpc>
            </a:pPr>
            <a:r>
              <a:rPr lang="en-US" sz="2400" b="1" spc="800" dirty="0">
                <a:solidFill>
                  <a:srgbClr val="064379"/>
                </a:solidFill>
                <a:latin typeface="Avenir Book" panose="02000503020000020003" pitchFamily="2" charset="0"/>
              </a:rPr>
              <a:t>Welcome to the Phenom GPU Rig</a:t>
            </a:r>
          </a:p>
        </p:txBody>
      </p:sp>
    </p:spTree>
    <p:extLst>
      <p:ext uri="{BB962C8B-B14F-4D97-AF65-F5344CB8AC3E}">
        <p14:creationId xmlns:p14="http://schemas.microsoft.com/office/powerpoint/2010/main" val="576894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rgbClr val="064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solidFill>
                <a:srgbClr val="002060"/>
              </a:solidFill>
            </a:endParaRPr>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4" name="AutoShape 2">
            <a:extLst>
              <a:ext uri="{FF2B5EF4-FFF2-40B4-BE49-F238E27FC236}">
                <a16:creationId xmlns:a16="http://schemas.microsoft.com/office/drawing/2014/main" id="{91EFC6B4-559E-B972-BCEC-310EC15D94C1}"/>
              </a:ext>
            </a:extLst>
          </p:cNvPr>
          <p:cNvSpPr/>
          <p:nvPr/>
        </p:nvSpPr>
        <p:spPr>
          <a:xfrm>
            <a:off x="6082895" y="0"/>
            <a:ext cx="6106600" cy="6858000"/>
          </a:xfrm>
          <a:prstGeom prst="rect">
            <a:avLst/>
          </a:prstGeom>
          <a:solidFill>
            <a:srgbClr val="F3F7FA"/>
          </a:solidFill>
        </p:spPr>
        <p:txBody>
          <a:bodyPr/>
          <a:lstStyle/>
          <a:p>
            <a:endParaRPr lang="en-AE" dirty="0"/>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14</a:t>
            </a:fld>
            <a:endParaRPr lang="en-US" dirty="0">
              <a:solidFill>
                <a:srgbClr val="002060"/>
              </a:solidFill>
            </a:endParaRPr>
          </a:p>
        </p:txBody>
      </p:sp>
      <p:pic>
        <p:nvPicPr>
          <p:cNvPr id="10" name="Picture 9">
            <a:extLst>
              <a:ext uri="{FF2B5EF4-FFF2-40B4-BE49-F238E27FC236}">
                <a16:creationId xmlns:a16="http://schemas.microsoft.com/office/drawing/2014/main" id="{00D298D2-681F-9AB4-6DAB-110C65A061F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25435" y="2397321"/>
            <a:ext cx="1162080" cy="1162080"/>
          </a:xfrm>
          <a:prstGeom prst="rect">
            <a:avLst/>
          </a:prstGeom>
        </p:spPr>
      </p:pic>
      <p:sp>
        <p:nvSpPr>
          <p:cNvPr id="13" name="TextBox 13">
            <a:extLst>
              <a:ext uri="{FF2B5EF4-FFF2-40B4-BE49-F238E27FC236}">
                <a16:creationId xmlns:a16="http://schemas.microsoft.com/office/drawing/2014/main" id="{F9C642E4-C192-7D92-4BFC-60F219B9482C}"/>
              </a:ext>
            </a:extLst>
          </p:cNvPr>
          <p:cNvSpPr txBox="1"/>
          <p:nvPr/>
        </p:nvSpPr>
        <p:spPr>
          <a:xfrm>
            <a:off x="6145162" y="4242808"/>
            <a:ext cx="6047496" cy="1819344"/>
          </a:xfrm>
          <a:prstGeom prst="rect">
            <a:avLst/>
          </a:prstGeom>
        </p:spPr>
        <p:txBody>
          <a:bodyPr lIns="0" tIns="0" rIns="0" bIns="0" rtlCol="0" anchor="t">
            <a:spAutoFit/>
          </a:bodyPr>
          <a:lstStyle/>
          <a:p>
            <a:pPr algn="ctr">
              <a:lnSpc>
                <a:spcPts val="2850"/>
              </a:lnSpc>
            </a:pPr>
            <a:r>
              <a:rPr lang="en-US" sz="1400" spc="190" dirty="0">
                <a:solidFill>
                  <a:srgbClr val="064379"/>
                </a:solidFill>
                <a:latin typeface="Avenir Book" panose="02000503020000020003" pitchFamily="2" charset="0"/>
              </a:rPr>
              <a:t>Bitmain are one of the top 5 ASIC manufacturers in the world and for good reason. Their outstanding hardware provides some of the highest </a:t>
            </a:r>
            <a:r>
              <a:rPr lang="en-US" sz="1400" spc="190" dirty="0" err="1">
                <a:solidFill>
                  <a:srgbClr val="064379"/>
                </a:solidFill>
                <a:latin typeface="Avenir Book" panose="02000503020000020003" pitchFamily="2" charset="0"/>
              </a:rPr>
              <a:t>hashrate</a:t>
            </a:r>
            <a:r>
              <a:rPr lang="en-US" sz="1400" spc="190" dirty="0">
                <a:solidFill>
                  <a:srgbClr val="064379"/>
                </a:solidFill>
                <a:latin typeface="Avenir Book" panose="02000503020000020003" pitchFamily="2" charset="0"/>
              </a:rPr>
              <a:t> in the entire industry. The S19xp is no different, setting the highest benchmark for ASIC mining to date. </a:t>
            </a:r>
          </a:p>
        </p:txBody>
      </p:sp>
      <p:sp>
        <p:nvSpPr>
          <p:cNvPr id="14" name="TextBox 16">
            <a:extLst>
              <a:ext uri="{FF2B5EF4-FFF2-40B4-BE49-F238E27FC236}">
                <a16:creationId xmlns:a16="http://schemas.microsoft.com/office/drawing/2014/main" id="{FFE81312-DCB7-D3B9-5B90-FEB494B74AD7}"/>
              </a:ext>
            </a:extLst>
          </p:cNvPr>
          <p:cNvSpPr txBox="1"/>
          <p:nvPr/>
        </p:nvSpPr>
        <p:spPr>
          <a:xfrm>
            <a:off x="6446340" y="2552731"/>
            <a:ext cx="874812" cy="851259"/>
          </a:xfrm>
          <a:prstGeom prst="rect">
            <a:avLst/>
          </a:prstGeom>
        </p:spPr>
        <p:txBody>
          <a:bodyPr wrap="square" lIns="0" tIns="0" rIns="0" bIns="0" rtlCol="0" anchor="t">
            <a:spAutoFit/>
          </a:bodyPr>
          <a:lstStyle/>
          <a:p>
            <a:pPr algn="ctr"/>
            <a:r>
              <a:rPr lang="en-US" sz="2766" b="1" dirty="0">
                <a:solidFill>
                  <a:srgbClr val="FFFFFF"/>
                </a:solidFill>
                <a:latin typeface="Avenir Book" panose="02000503020000020003" pitchFamily="2" charset="0"/>
              </a:rPr>
              <a:t>140</a:t>
            </a:r>
          </a:p>
          <a:p>
            <a:pPr algn="ctr"/>
            <a:r>
              <a:rPr lang="en-US" sz="2766" b="1" dirty="0">
                <a:solidFill>
                  <a:srgbClr val="FFFFFF"/>
                </a:solidFill>
                <a:latin typeface="Avenir Book" panose="02000503020000020003" pitchFamily="2" charset="0"/>
              </a:rPr>
              <a:t> TH/s</a:t>
            </a:r>
          </a:p>
        </p:txBody>
      </p:sp>
      <p:pic>
        <p:nvPicPr>
          <p:cNvPr id="15" name="Picture 17">
            <a:extLst>
              <a:ext uri="{FF2B5EF4-FFF2-40B4-BE49-F238E27FC236}">
                <a16:creationId xmlns:a16="http://schemas.microsoft.com/office/drawing/2014/main" id="{C7F18A98-5007-F6C8-848C-9E71754D7F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63719" y="578644"/>
            <a:ext cx="1162080" cy="1162080"/>
          </a:xfrm>
          <a:prstGeom prst="rect">
            <a:avLst/>
          </a:prstGeom>
        </p:spPr>
      </p:pic>
      <p:sp>
        <p:nvSpPr>
          <p:cNvPr id="16" name="TextBox 18">
            <a:extLst>
              <a:ext uri="{FF2B5EF4-FFF2-40B4-BE49-F238E27FC236}">
                <a16:creationId xmlns:a16="http://schemas.microsoft.com/office/drawing/2014/main" id="{9A11F921-7E0F-1627-9647-6BBEBC6CF58A}"/>
              </a:ext>
            </a:extLst>
          </p:cNvPr>
          <p:cNvSpPr txBox="1"/>
          <p:nvPr/>
        </p:nvSpPr>
        <p:spPr>
          <a:xfrm>
            <a:off x="10680780" y="734054"/>
            <a:ext cx="915986" cy="851259"/>
          </a:xfrm>
          <a:prstGeom prst="rect">
            <a:avLst/>
          </a:prstGeom>
        </p:spPr>
        <p:txBody>
          <a:bodyPr wrap="square" lIns="0" tIns="0" rIns="0" bIns="0" rtlCol="0" anchor="t">
            <a:spAutoFit/>
          </a:bodyPr>
          <a:lstStyle/>
          <a:p>
            <a:pPr algn="ctr"/>
            <a:r>
              <a:rPr lang="en-US" sz="2766" b="1" dirty="0">
                <a:solidFill>
                  <a:srgbClr val="FFFFFF"/>
                </a:solidFill>
                <a:latin typeface="Avenir Book" panose="02000503020000020003" pitchFamily="2" charset="0"/>
              </a:rPr>
              <a:t>3010</a:t>
            </a:r>
          </a:p>
          <a:p>
            <a:pPr algn="ctr"/>
            <a:r>
              <a:rPr lang="en-US" sz="2766" b="1" dirty="0">
                <a:solidFill>
                  <a:srgbClr val="FFFFFF"/>
                </a:solidFill>
                <a:latin typeface="Avenir Book" panose="02000503020000020003" pitchFamily="2" charset="0"/>
              </a:rPr>
              <a:t>Watt</a:t>
            </a:r>
          </a:p>
        </p:txBody>
      </p:sp>
      <p:sp>
        <p:nvSpPr>
          <p:cNvPr id="17" name="TextBox 12">
            <a:extLst>
              <a:ext uri="{FF2B5EF4-FFF2-40B4-BE49-F238E27FC236}">
                <a16:creationId xmlns:a16="http://schemas.microsoft.com/office/drawing/2014/main" id="{491BBCDF-9656-376B-5BBB-CE6D04DFD7B1}"/>
              </a:ext>
            </a:extLst>
          </p:cNvPr>
          <p:cNvSpPr txBox="1"/>
          <p:nvPr/>
        </p:nvSpPr>
        <p:spPr>
          <a:xfrm>
            <a:off x="6145162" y="3660051"/>
            <a:ext cx="6047496" cy="594906"/>
          </a:xfrm>
          <a:prstGeom prst="rect">
            <a:avLst/>
          </a:prstGeom>
        </p:spPr>
        <p:txBody>
          <a:bodyPr lIns="0" tIns="0" rIns="0" bIns="0" rtlCol="0" anchor="t">
            <a:spAutoFit/>
          </a:bodyPr>
          <a:lstStyle/>
          <a:p>
            <a:pPr algn="ctr">
              <a:lnSpc>
                <a:spcPts val="5180"/>
              </a:lnSpc>
            </a:pPr>
            <a:r>
              <a:rPr lang="en-US" sz="2400" b="1" spc="732" dirty="0">
                <a:solidFill>
                  <a:srgbClr val="064379"/>
                </a:solidFill>
                <a:latin typeface="Avenir Book" panose="02000503020000020003" pitchFamily="2" charset="0"/>
              </a:rPr>
              <a:t>BITMAIN ANTMINER S19XP</a:t>
            </a:r>
          </a:p>
        </p:txBody>
      </p:sp>
      <p:pic>
        <p:nvPicPr>
          <p:cNvPr id="18" name="Picture 4">
            <a:extLst>
              <a:ext uri="{FF2B5EF4-FFF2-40B4-BE49-F238E27FC236}">
                <a16:creationId xmlns:a16="http://schemas.microsoft.com/office/drawing/2014/main" id="{ADBC3187-DF24-FB7B-4145-B28F517EF2F3}"/>
              </a:ext>
            </a:extLst>
          </p:cNvPr>
          <p:cNvPicPr>
            <a:picLocks noChangeAspect="1"/>
          </p:cNvPicPr>
          <p:nvPr/>
        </p:nvPicPr>
        <p:blipFill>
          <a:blip r:embed="rId6"/>
          <a:srcRect/>
          <a:stretch>
            <a:fillRect/>
          </a:stretch>
        </p:blipFill>
        <p:spPr>
          <a:xfrm>
            <a:off x="7758887" y="924201"/>
            <a:ext cx="2914957" cy="2612511"/>
          </a:xfrm>
          <a:prstGeom prst="rect">
            <a:avLst/>
          </a:prstGeom>
        </p:spPr>
      </p:pic>
      <p:pic>
        <p:nvPicPr>
          <p:cNvPr id="21" name="Picture 20">
            <a:extLst>
              <a:ext uri="{FF2B5EF4-FFF2-40B4-BE49-F238E27FC236}">
                <a16:creationId xmlns:a16="http://schemas.microsoft.com/office/drawing/2014/main" id="{64E1937E-F378-661B-BCEB-4EA4B4D1456C}"/>
              </a:ext>
            </a:extLst>
          </p:cNvPr>
          <p:cNvPicPr>
            <a:picLocks noChangeAspect="1"/>
          </p:cNvPicPr>
          <p:nvPr/>
        </p:nvPicPr>
        <p:blipFill>
          <a:blip r:embed="rId7"/>
          <a:stretch>
            <a:fillRect/>
          </a:stretch>
        </p:blipFill>
        <p:spPr>
          <a:xfrm>
            <a:off x="880817" y="334849"/>
            <a:ext cx="3791213" cy="3791213"/>
          </a:xfrm>
          <a:prstGeom prst="rect">
            <a:avLst/>
          </a:prstGeom>
        </p:spPr>
      </p:pic>
      <p:sp>
        <p:nvSpPr>
          <p:cNvPr id="24" name="TextBox 12">
            <a:extLst>
              <a:ext uri="{FF2B5EF4-FFF2-40B4-BE49-F238E27FC236}">
                <a16:creationId xmlns:a16="http://schemas.microsoft.com/office/drawing/2014/main" id="{343F7583-2622-7AFF-163D-9CEDC446B7E9}"/>
              </a:ext>
            </a:extLst>
          </p:cNvPr>
          <p:cNvSpPr txBox="1"/>
          <p:nvPr/>
        </p:nvSpPr>
        <p:spPr>
          <a:xfrm>
            <a:off x="48504" y="4010803"/>
            <a:ext cx="6047496" cy="369332"/>
          </a:xfrm>
          <a:prstGeom prst="rect">
            <a:avLst/>
          </a:prstGeom>
        </p:spPr>
        <p:txBody>
          <a:bodyPr lIns="0" tIns="0" rIns="0" bIns="0" rtlCol="0" anchor="t">
            <a:spAutoFit/>
          </a:bodyPr>
          <a:lstStyle/>
          <a:p>
            <a:pPr algn="ctr"/>
            <a:r>
              <a:rPr lang="en-US" sz="2400" b="1" spc="732" dirty="0">
                <a:latin typeface="Avenir Book" panose="02000503020000020003" pitchFamily="2" charset="0"/>
              </a:rPr>
              <a:t>BITMAIN ANTMINER </a:t>
            </a:r>
            <a:r>
              <a:rPr lang="en-US" sz="2400" b="1" i="0" dirty="0">
                <a:effectLst/>
                <a:latin typeface="Avenir Book" panose="02000503020000020003" pitchFamily="2" charset="0"/>
              </a:rPr>
              <a:t>K7</a:t>
            </a:r>
          </a:p>
        </p:txBody>
      </p:sp>
      <p:sp>
        <p:nvSpPr>
          <p:cNvPr id="25" name="TextBox 13">
            <a:extLst>
              <a:ext uri="{FF2B5EF4-FFF2-40B4-BE49-F238E27FC236}">
                <a16:creationId xmlns:a16="http://schemas.microsoft.com/office/drawing/2014/main" id="{4AF4A999-B4CA-80C5-EFDC-F22A8B780F34}"/>
              </a:ext>
            </a:extLst>
          </p:cNvPr>
          <p:cNvSpPr txBox="1"/>
          <p:nvPr/>
        </p:nvSpPr>
        <p:spPr>
          <a:xfrm>
            <a:off x="90718" y="4537133"/>
            <a:ext cx="5901459" cy="1615827"/>
          </a:xfrm>
          <a:prstGeom prst="rect">
            <a:avLst/>
          </a:prstGeom>
        </p:spPr>
        <p:txBody>
          <a:bodyPr wrap="square" lIns="0" tIns="0" rIns="0" bIns="0" rtlCol="0" anchor="t">
            <a:spAutoFit/>
          </a:bodyPr>
          <a:lstStyle/>
          <a:p>
            <a:pPr algn="ctr">
              <a:lnSpc>
                <a:spcPct val="150000"/>
              </a:lnSpc>
            </a:pPr>
            <a:r>
              <a:rPr lang="en-US" sz="1400" b="0" i="0" dirty="0">
                <a:effectLst/>
                <a:latin typeface="Avenir Book" panose="02000503020000020003" pitchFamily="2" charset="0"/>
              </a:rPr>
              <a:t>Model </a:t>
            </a:r>
            <a:r>
              <a:rPr lang="en-US" sz="1400" b="0" i="0" dirty="0" err="1">
                <a:effectLst/>
                <a:latin typeface="Avenir Book" panose="02000503020000020003" pitchFamily="2" charset="0"/>
              </a:rPr>
              <a:t>Antminer</a:t>
            </a:r>
            <a:r>
              <a:rPr lang="en-US" sz="1400" b="0" i="0" dirty="0">
                <a:effectLst/>
                <a:latin typeface="Avenir Book" panose="02000503020000020003" pitchFamily="2" charset="0"/>
              </a:rPr>
              <a:t> K7 (63.5Th) from Bitmain mining </a:t>
            </a:r>
            <a:r>
              <a:rPr lang="en-US" sz="1400" b="0" i="0" dirty="0" err="1">
                <a:effectLst/>
                <a:latin typeface="Avenir Book" panose="02000503020000020003" pitchFamily="2" charset="0"/>
              </a:rPr>
              <a:t>Eaglesong</a:t>
            </a:r>
            <a:r>
              <a:rPr lang="en-US" sz="1400" b="0" i="0" dirty="0">
                <a:effectLst/>
                <a:latin typeface="Avenir Book" panose="02000503020000020003" pitchFamily="2" charset="0"/>
              </a:rPr>
              <a:t> algorithm (</a:t>
            </a:r>
            <a:r>
              <a:rPr lang="en-US" sz="1400" b="0" i="0" dirty="0" err="1">
                <a:effectLst/>
                <a:latin typeface="Avenir Book" panose="02000503020000020003" pitchFamily="2" charset="0"/>
              </a:rPr>
              <a:t>Nervos</a:t>
            </a:r>
            <a:r>
              <a:rPr lang="en-US" sz="1400" b="0" i="0" dirty="0">
                <a:effectLst/>
                <a:latin typeface="Avenir Book" panose="02000503020000020003" pitchFamily="2" charset="0"/>
              </a:rPr>
              <a:t>) with a maximum </a:t>
            </a:r>
            <a:r>
              <a:rPr lang="en-US" sz="1400" b="0" i="0" dirty="0" err="1">
                <a:effectLst/>
                <a:latin typeface="Avenir Book" panose="02000503020000020003" pitchFamily="2" charset="0"/>
              </a:rPr>
              <a:t>hashrate</a:t>
            </a:r>
            <a:r>
              <a:rPr lang="en-US" sz="1400" b="0" i="0" dirty="0">
                <a:effectLst/>
                <a:latin typeface="Avenir Book" panose="02000503020000020003" pitchFamily="2" charset="0"/>
              </a:rPr>
              <a:t> of 63.5Th/s for a power consumption of 3080W.</a:t>
            </a:r>
          </a:p>
          <a:p>
            <a:pPr algn="ctr"/>
            <a:r>
              <a:rPr lang="en-US" sz="1400" b="0" i="0" dirty="0">
                <a:effectLst/>
                <a:latin typeface="Avenir Book" panose="02000503020000020003" pitchFamily="2" charset="0"/>
              </a:rPr>
              <a:t> </a:t>
            </a:r>
          </a:p>
          <a:p>
            <a:pPr algn="ctr"/>
            <a:r>
              <a:rPr lang="en-US" sz="1400" b="0" i="0" dirty="0">
                <a:effectLst/>
                <a:latin typeface="Avenir Book" panose="02000503020000020003" pitchFamily="2" charset="0"/>
              </a:rPr>
              <a:t>2-year extended CYCLESAFE</a:t>
            </a:r>
            <a:r>
              <a:rPr lang="en-US" sz="1400" b="0" i="1" dirty="0">
                <a:effectLst/>
                <a:latin typeface="Avenir Book" panose="02000503020000020003" pitchFamily="2" charset="0"/>
              </a:rPr>
              <a:t>™</a:t>
            </a:r>
            <a:r>
              <a:rPr lang="en-US" sz="1400" b="0" i="0" dirty="0">
                <a:effectLst/>
                <a:latin typeface="Avenir Book" panose="02000503020000020003" pitchFamily="2" charset="0"/>
              </a:rPr>
              <a:t> replacement or repair warranty included (6 months manufacturer, 18 months reseller).</a:t>
            </a:r>
          </a:p>
        </p:txBody>
      </p:sp>
      <p:pic>
        <p:nvPicPr>
          <p:cNvPr id="5" name="Picture 19">
            <a:extLst>
              <a:ext uri="{FF2B5EF4-FFF2-40B4-BE49-F238E27FC236}">
                <a16:creationId xmlns:a16="http://schemas.microsoft.com/office/drawing/2014/main" id="{2AF1800B-D0ED-8183-C73F-E9485FA02F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55629" y="521872"/>
            <a:ext cx="1162080" cy="1162080"/>
          </a:xfrm>
          <a:prstGeom prst="rect">
            <a:avLst/>
          </a:prstGeom>
        </p:spPr>
      </p:pic>
      <p:sp>
        <p:nvSpPr>
          <p:cNvPr id="7" name="TextBox 20">
            <a:extLst>
              <a:ext uri="{FF2B5EF4-FFF2-40B4-BE49-F238E27FC236}">
                <a16:creationId xmlns:a16="http://schemas.microsoft.com/office/drawing/2014/main" id="{E8B8FA54-C23B-07CC-A4CB-6BE8B7808E49}"/>
              </a:ext>
            </a:extLst>
          </p:cNvPr>
          <p:cNvSpPr txBox="1"/>
          <p:nvPr/>
        </p:nvSpPr>
        <p:spPr>
          <a:xfrm>
            <a:off x="4751328" y="705040"/>
            <a:ext cx="797946" cy="851259"/>
          </a:xfrm>
          <a:prstGeom prst="rect">
            <a:avLst/>
          </a:prstGeom>
        </p:spPr>
        <p:txBody>
          <a:bodyPr wrap="square" lIns="0" tIns="0" rIns="0" bIns="0" rtlCol="0" anchor="t">
            <a:spAutoFit/>
          </a:bodyPr>
          <a:lstStyle/>
          <a:p>
            <a:pPr algn="ctr"/>
            <a:r>
              <a:rPr lang="en-US" sz="2766" b="1" dirty="0">
                <a:solidFill>
                  <a:srgbClr val="074379"/>
                </a:solidFill>
                <a:latin typeface="Avenir Book" panose="02000503020000020003" pitchFamily="2" charset="0"/>
              </a:rPr>
              <a:t>3080</a:t>
            </a:r>
          </a:p>
          <a:p>
            <a:pPr algn="ctr"/>
            <a:r>
              <a:rPr lang="en-US" sz="2766" b="1" dirty="0">
                <a:solidFill>
                  <a:srgbClr val="074379"/>
                </a:solidFill>
                <a:latin typeface="Avenir Book" panose="02000503020000020003" pitchFamily="2" charset="0"/>
              </a:rPr>
              <a:t>Watt</a:t>
            </a:r>
          </a:p>
        </p:txBody>
      </p:sp>
      <p:pic>
        <p:nvPicPr>
          <p:cNvPr id="8" name="Picture 21">
            <a:extLst>
              <a:ext uri="{FF2B5EF4-FFF2-40B4-BE49-F238E27FC236}">
                <a16:creationId xmlns:a16="http://schemas.microsoft.com/office/drawing/2014/main" id="{A83EC606-75AA-DFF3-BBDD-DF6A6C966E1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418" y="2509979"/>
            <a:ext cx="1162080" cy="1162080"/>
          </a:xfrm>
          <a:prstGeom prst="rect">
            <a:avLst/>
          </a:prstGeom>
        </p:spPr>
      </p:pic>
      <p:sp>
        <p:nvSpPr>
          <p:cNvPr id="9" name="TextBox 22">
            <a:extLst>
              <a:ext uri="{FF2B5EF4-FFF2-40B4-BE49-F238E27FC236}">
                <a16:creationId xmlns:a16="http://schemas.microsoft.com/office/drawing/2014/main" id="{3490AEA1-8766-1273-7500-E1E44FBF45C1}"/>
              </a:ext>
            </a:extLst>
          </p:cNvPr>
          <p:cNvSpPr txBox="1"/>
          <p:nvPr/>
        </p:nvSpPr>
        <p:spPr>
          <a:xfrm>
            <a:off x="315966" y="2660132"/>
            <a:ext cx="963960" cy="861774"/>
          </a:xfrm>
          <a:prstGeom prst="rect">
            <a:avLst/>
          </a:prstGeom>
        </p:spPr>
        <p:txBody>
          <a:bodyPr lIns="0" tIns="0" rIns="0" bIns="0" rtlCol="0" anchor="t">
            <a:spAutoFit/>
          </a:bodyPr>
          <a:lstStyle/>
          <a:p>
            <a:pPr algn="ctr"/>
            <a:r>
              <a:rPr lang="en-US" sz="2800" b="1" i="0" dirty="0">
                <a:solidFill>
                  <a:srgbClr val="111111"/>
                </a:solidFill>
                <a:effectLst/>
                <a:latin typeface="Avenir Book" panose="02000503020000020003" pitchFamily="2" charset="0"/>
              </a:rPr>
              <a:t>63.5</a:t>
            </a:r>
          </a:p>
          <a:p>
            <a:pPr algn="ctr"/>
            <a:r>
              <a:rPr lang="en-US" sz="2800" b="1" i="0" dirty="0">
                <a:solidFill>
                  <a:srgbClr val="111111"/>
                </a:solidFill>
                <a:effectLst/>
                <a:latin typeface="Avenir Book" panose="02000503020000020003" pitchFamily="2" charset="0"/>
              </a:rPr>
              <a:t>TH/s</a:t>
            </a:r>
          </a:p>
        </p:txBody>
      </p:sp>
    </p:spTree>
    <p:extLst>
      <p:ext uri="{BB962C8B-B14F-4D97-AF65-F5344CB8AC3E}">
        <p14:creationId xmlns:p14="http://schemas.microsoft.com/office/powerpoint/2010/main" val="2218457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lumMod val="95000"/>
                </a:schemeClr>
              </a:solidFill>
            </a:endParaRPr>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4" name="AutoShape 2">
            <a:extLst>
              <a:ext uri="{FF2B5EF4-FFF2-40B4-BE49-F238E27FC236}">
                <a16:creationId xmlns:a16="http://schemas.microsoft.com/office/drawing/2014/main" id="{91EFC6B4-559E-B972-BCEC-310EC15D94C1}"/>
              </a:ext>
            </a:extLst>
          </p:cNvPr>
          <p:cNvSpPr/>
          <p:nvPr/>
        </p:nvSpPr>
        <p:spPr>
          <a:xfrm>
            <a:off x="6082895" y="0"/>
            <a:ext cx="6106600" cy="6858000"/>
          </a:xfrm>
          <a:prstGeom prst="rect">
            <a:avLst/>
          </a:prstGeom>
          <a:solidFill>
            <a:srgbClr val="064379"/>
          </a:solidFill>
        </p:spPr>
        <p:txBody>
          <a:bodyPr/>
          <a:lstStyle/>
          <a:p>
            <a:endParaRPr lang="en-AE" dirty="0"/>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15</a:t>
            </a:fld>
            <a:endParaRPr lang="en-US" dirty="0">
              <a:solidFill>
                <a:srgbClr val="002060"/>
              </a:solidFill>
            </a:endParaRPr>
          </a:p>
        </p:txBody>
      </p:sp>
      <p:pic>
        <p:nvPicPr>
          <p:cNvPr id="10" name="Picture 9">
            <a:extLst>
              <a:ext uri="{FF2B5EF4-FFF2-40B4-BE49-F238E27FC236}">
                <a16:creationId xmlns:a16="http://schemas.microsoft.com/office/drawing/2014/main" id="{00D298D2-681F-9AB4-6DAB-110C65A061F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25435" y="2397321"/>
            <a:ext cx="1162080" cy="1162080"/>
          </a:xfrm>
          <a:prstGeom prst="rect">
            <a:avLst/>
          </a:prstGeom>
        </p:spPr>
      </p:pic>
      <p:sp>
        <p:nvSpPr>
          <p:cNvPr id="13" name="TextBox 13">
            <a:extLst>
              <a:ext uri="{FF2B5EF4-FFF2-40B4-BE49-F238E27FC236}">
                <a16:creationId xmlns:a16="http://schemas.microsoft.com/office/drawing/2014/main" id="{F9C642E4-C192-7D92-4BFC-60F219B9482C}"/>
              </a:ext>
            </a:extLst>
          </p:cNvPr>
          <p:cNvSpPr txBox="1"/>
          <p:nvPr/>
        </p:nvSpPr>
        <p:spPr>
          <a:xfrm>
            <a:off x="6145162" y="4540350"/>
            <a:ext cx="6047496" cy="2234201"/>
          </a:xfrm>
          <a:prstGeom prst="rect">
            <a:avLst/>
          </a:prstGeom>
        </p:spPr>
        <p:txBody>
          <a:bodyPr lIns="0" tIns="0" rIns="0" bIns="0" rtlCol="0" anchor="t">
            <a:spAutoFit/>
          </a:bodyPr>
          <a:lstStyle/>
          <a:p>
            <a:pPr algn="ctr">
              <a:lnSpc>
                <a:spcPct val="150000"/>
              </a:lnSpc>
            </a:pPr>
            <a:r>
              <a:rPr lang="en-US" sz="1400" b="0" i="0" dirty="0">
                <a:effectLst/>
                <a:latin typeface="Avenir Book" panose="02000503020000020003" pitchFamily="2" charset="0"/>
              </a:rPr>
              <a:t>Bitmain </a:t>
            </a:r>
            <a:r>
              <a:rPr lang="en-US" sz="1400" b="0" i="0" dirty="0" err="1">
                <a:effectLst/>
                <a:latin typeface="Avenir Book" panose="02000503020000020003" pitchFamily="2" charset="0"/>
              </a:rPr>
              <a:t>Antminer</a:t>
            </a:r>
            <a:r>
              <a:rPr lang="en-US" sz="1400" b="0" i="0" dirty="0">
                <a:effectLst/>
                <a:latin typeface="Avenir Book" panose="02000503020000020003" pitchFamily="2" charset="0"/>
              </a:rPr>
              <a:t> KA3 (166Th) mining the lucrative </a:t>
            </a:r>
            <a:r>
              <a:rPr lang="en-US" sz="1400" b="0" i="0" dirty="0" err="1">
                <a:effectLst/>
                <a:latin typeface="Avenir Book" panose="02000503020000020003" pitchFamily="2" charset="0"/>
              </a:rPr>
              <a:t>Kadena</a:t>
            </a:r>
            <a:r>
              <a:rPr lang="en-US" sz="1400" b="0" i="0" dirty="0">
                <a:effectLst/>
                <a:latin typeface="Avenir Book" panose="02000503020000020003" pitchFamily="2" charset="0"/>
              </a:rPr>
              <a:t> (Blake2s) algorithm with a maximum </a:t>
            </a:r>
            <a:r>
              <a:rPr lang="en-US" sz="1400" b="0" i="0" dirty="0" err="1">
                <a:effectLst/>
                <a:latin typeface="Avenir Book" panose="02000503020000020003" pitchFamily="2" charset="0"/>
              </a:rPr>
              <a:t>hashrate</a:t>
            </a:r>
            <a:r>
              <a:rPr lang="en-US" sz="1400" b="0" i="0" dirty="0">
                <a:effectLst/>
                <a:latin typeface="Avenir Book" panose="02000503020000020003" pitchFamily="2" charset="0"/>
              </a:rPr>
              <a:t> of 166Th/s for a power consumption of 3154W.</a:t>
            </a:r>
          </a:p>
          <a:p>
            <a:pPr algn="ctr">
              <a:lnSpc>
                <a:spcPct val="150000"/>
              </a:lnSpc>
            </a:pPr>
            <a:r>
              <a:rPr lang="en-US" sz="1400" b="0" i="0" dirty="0">
                <a:effectLst/>
                <a:latin typeface="Avenir Book" panose="02000503020000020003" pitchFamily="2" charset="0"/>
              </a:rPr>
              <a:t> </a:t>
            </a:r>
          </a:p>
          <a:p>
            <a:pPr algn="ctr">
              <a:lnSpc>
                <a:spcPct val="150000"/>
              </a:lnSpc>
            </a:pPr>
            <a:r>
              <a:rPr lang="en-US" sz="1400" b="1" i="0" dirty="0">
                <a:effectLst/>
                <a:latin typeface="Avenir Book" panose="02000503020000020003" pitchFamily="2" charset="0"/>
              </a:rPr>
              <a:t>Now with </a:t>
            </a:r>
            <a:r>
              <a:rPr lang="en-US" sz="1400" b="1" i="0" dirty="0" err="1">
                <a:effectLst/>
                <a:latin typeface="Avenir Book" panose="02000503020000020003" pitchFamily="2" charset="0"/>
              </a:rPr>
              <a:t>Vipera’s</a:t>
            </a:r>
            <a:r>
              <a:rPr lang="en-US" sz="1400" b="1" i="0" dirty="0">
                <a:effectLst/>
                <a:latin typeface="Avenir Book" panose="02000503020000020003" pitchFamily="2" charset="0"/>
              </a:rPr>
              <a:t> </a:t>
            </a:r>
            <a:r>
              <a:rPr lang="en-US" sz="1400" b="1" i="0" u="none" strike="noStrike" dirty="0">
                <a:effectLst/>
                <a:latin typeface="Avenir Book" panose="02000503020000020003" pitchFamily="2" charset="0"/>
                <a:hlinkClick r:id="rId4">
                  <a:extLst>
                    <a:ext uri="{A12FA001-AC4F-418D-AE19-62706E023703}">
                      <ahyp:hlinkClr xmlns:ahyp="http://schemas.microsoft.com/office/drawing/2018/hyperlinkcolor" val="tx"/>
                    </a:ext>
                  </a:extLst>
                </a:hlinkClick>
              </a:rPr>
              <a:t>CYCLESAFE™ PLUS</a:t>
            </a:r>
            <a:r>
              <a:rPr lang="en-US" sz="1400" b="0" i="0" dirty="0">
                <a:effectLst/>
                <a:latin typeface="Avenir Book" panose="02000503020000020003" pitchFamily="2" charset="0"/>
              </a:rPr>
              <a:t> </a:t>
            </a:r>
            <a:r>
              <a:rPr lang="en-US" sz="1400" b="1" i="0" dirty="0">
                <a:effectLst/>
                <a:latin typeface="Avenir Book" panose="02000503020000020003" pitchFamily="2" charset="0"/>
              </a:rPr>
              <a:t>3-year extended warranty</a:t>
            </a:r>
            <a:r>
              <a:rPr lang="en-US" sz="1400" b="0" i="0" dirty="0">
                <a:effectLst/>
                <a:latin typeface="Avenir Book" panose="02000503020000020003" pitchFamily="2" charset="0"/>
              </a:rPr>
              <a:t> included. As with all mining hardware, we absorb all import duties (EU, NA, GCC only).</a:t>
            </a:r>
          </a:p>
        </p:txBody>
      </p:sp>
      <p:sp>
        <p:nvSpPr>
          <p:cNvPr id="14" name="TextBox 16">
            <a:extLst>
              <a:ext uri="{FF2B5EF4-FFF2-40B4-BE49-F238E27FC236}">
                <a16:creationId xmlns:a16="http://schemas.microsoft.com/office/drawing/2014/main" id="{FFE81312-DCB7-D3B9-5B90-FEB494B74AD7}"/>
              </a:ext>
            </a:extLst>
          </p:cNvPr>
          <p:cNvSpPr txBox="1"/>
          <p:nvPr/>
        </p:nvSpPr>
        <p:spPr>
          <a:xfrm>
            <a:off x="6446340" y="2552731"/>
            <a:ext cx="874812" cy="851259"/>
          </a:xfrm>
          <a:prstGeom prst="rect">
            <a:avLst/>
          </a:prstGeom>
        </p:spPr>
        <p:txBody>
          <a:bodyPr wrap="square" lIns="0" tIns="0" rIns="0" bIns="0" rtlCol="0" anchor="t">
            <a:spAutoFit/>
          </a:bodyPr>
          <a:lstStyle/>
          <a:p>
            <a:pPr algn="ctr"/>
            <a:r>
              <a:rPr lang="en-US" sz="2766" b="1" dirty="0">
                <a:solidFill>
                  <a:srgbClr val="064379"/>
                </a:solidFill>
                <a:latin typeface="Avenir Book" panose="02000503020000020003" pitchFamily="2" charset="0"/>
              </a:rPr>
              <a:t>166</a:t>
            </a:r>
          </a:p>
          <a:p>
            <a:pPr algn="ctr"/>
            <a:r>
              <a:rPr lang="en-US" sz="2766" b="1" dirty="0">
                <a:solidFill>
                  <a:srgbClr val="064379"/>
                </a:solidFill>
                <a:latin typeface="Avenir Book" panose="02000503020000020003" pitchFamily="2" charset="0"/>
              </a:rPr>
              <a:t> TH/s</a:t>
            </a:r>
          </a:p>
        </p:txBody>
      </p:sp>
      <p:pic>
        <p:nvPicPr>
          <p:cNvPr id="15" name="Picture 17">
            <a:extLst>
              <a:ext uri="{FF2B5EF4-FFF2-40B4-BE49-F238E27FC236}">
                <a16:creationId xmlns:a16="http://schemas.microsoft.com/office/drawing/2014/main" id="{C7F18A98-5007-F6C8-848C-9E71754D7F2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3719" y="578644"/>
            <a:ext cx="1162080" cy="1162080"/>
          </a:xfrm>
          <a:prstGeom prst="rect">
            <a:avLst/>
          </a:prstGeom>
        </p:spPr>
      </p:pic>
      <p:sp>
        <p:nvSpPr>
          <p:cNvPr id="16" name="TextBox 18">
            <a:extLst>
              <a:ext uri="{FF2B5EF4-FFF2-40B4-BE49-F238E27FC236}">
                <a16:creationId xmlns:a16="http://schemas.microsoft.com/office/drawing/2014/main" id="{9A11F921-7E0F-1627-9647-6BBEBC6CF58A}"/>
              </a:ext>
            </a:extLst>
          </p:cNvPr>
          <p:cNvSpPr txBox="1"/>
          <p:nvPr/>
        </p:nvSpPr>
        <p:spPr>
          <a:xfrm>
            <a:off x="10680780" y="734054"/>
            <a:ext cx="915986" cy="851259"/>
          </a:xfrm>
          <a:prstGeom prst="rect">
            <a:avLst/>
          </a:prstGeom>
        </p:spPr>
        <p:txBody>
          <a:bodyPr wrap="square" lIns="0" tIns="0" rIns="0" bIns="0" rtlCol="0" anchor="t">
            <a:spAutoFit/>
          </a:bodyPr>
          <a:lstStyle/>
          <a:p>
            <a:pPr algn="ctr"/>
            <a:r>
              <a:rPr lang="en-US" sz="2766" b="1" dirty="0">
                <a:solidFill>
                  <a:srgbClr val="064379"/>
                </a:solidFill>
                <a:latin typeface="Avenir Book" panose="02000503020000020003" pitchFamily="2" charset="0"/>
              </a:rPr>
              <a:t>3154</a:t>
            </a:r>
          </a:p>
          <a:p>
            <a:pPr algn="ctr"/>
            <a:r>
              <a:rPr lang="en-US" sz="2766" b="1" dirty="0">
                <a:solidFill>
                  <a:srgbClr val="064379"/>
                </a:solidFill>
                <a:latin typeface="Avenir Book" panose="02000503020000020003" pitchFamily="2" charset="0"/>
              </a:rPr>
              <a:t>Watt</a:t>
            </a:r>
          </a:p>
        </p:txBody>
      </p:sp>
      <p:sp>
        <p:nvSpPr>
          <p:cNvPr id="17" name="TextBox 12">
            <a:extLst>
              <a:ext uri="{FF2B5EF4-FFF2-40B4-BE49-F238E27FC236}">
                <a16:creationId xmlns:a16="http://schemas.microsoft.com/office/drawing/2014/main" id="{491BBCDF-9656-376B-5BBB-CE6D04DFD7B1}"/>
              </a:ext>
            </a:extLst>
          </p:cNvPr>
          <p:cNvSpPr txBox="1"/>
          <p:nvPr/>
        </p:nvSpPr>
        <p:spPr>
          <a:xfrm>
            <a:off x="6145162" y="3986622"/>
            <a:ext cx="6047496" cy="369332"/>
          </a:xfrm>
          <a:prstGeom prst="rect">
            <a:avLst/>
          </a:prstGeom>
        </p:spPr>
        <p:txBody>
          <a:bodyPr lIns="0" tIns="0" rIns="0" bIns="0" rtlCol="0" anchor="t">
            <a:spAutoFit/>
          </a:bodyPr>
          <a:lstStyle/>
          <a:p>
            <a:pPr algn="ctr"/>
            <a:r>
              <a:rPr lang="en-US" sz="2400" b="1" spc="732" dirty="0">
                <a:latin typeface="Avenir Book" panose="02000503020000020003" pitchFamily="2" charset="0"/>
              </a:rPr>
              <a:t>BITMAIN ANTMINER </a:t>
            </a:r>
            <a:r>
              <a:rPr lang="en-US" sz="2400" b="1" i="0" dirty="0">
                <a:effectLst/>
                <a:latin typeface="Avenir Book" panose="02000503020000020003" pitchFamily="2" charset="0"/>
              </a:rPr>
              <a:t>KA3</a:t>
            </a:r>
          </a:p>
        </p:txBody>
      </p:sp>
      <p:sp>
        <p:nvSpPr>
          <p:cNvPr id="24" name="TextBox 12">
            <a:extLst>
              <a:ext uri="{FF2B5EF4-FFF2-40B4-BE49-F238E27FC236}">
                <a16:creationId xmlns:a16="http://schemas.microsoft.com/office/drawing/2014/main" id="{343F7583-2622-7AFF-163D-9CEDC446B7E9}"/>
              </a:ext>
            </a:extLst>
          </p:cNvPr>
          <p:cNvSpPr txBox="1"/>
          <p:nvPr/>
        </p:nvSpPr>
        <p:spPr>
          <a:xfrm>
            <a:off x="48504" y="4039831"/>
            <a:ext cx="6047496" cy="369332"/>
          </a:xfrm>
          <a:prstGeom prst="rect">
            <a:avLst/>
          </a:prstGeom>
        </p:spPr>
        <p:txBody>
          <a:bodyPr lIns="0" tIns="0" rIns="0" bIns="0" rtlCol="0" anchor="t">
            <a:spAutoFit/>
          </a:bodyPr>
          <a:lstStyle/>
          <a:p>
            <a:pPr algn="ctr"/>
            <a:r>
              <a:rPr lang="en-US" sz="2400" b="1" i="0" dirty="0" err="1">
                <a:solidFill>
                  <a:srgbClr val="064379"/>
                </a:solidFill>
                <a:effectLst/>
                <a:latin typeface="Avenir Book" panose="02000503020000020003" pitchFamily="2" charset="0"/>
              </a:rPr>
              <a:t>Jasminer</a:t>
            </a:r>
            <a:r>
              <a:rPr lang="en-US" sz="2400" b="1" i="0" dirty="0">
                <a:solidFill>
                  <a:srgbClr val="064379"/>
                </a:solidFill>
                <a:effectLst/>
                <a:latin typeface="Avenir Book" panose="02000503020000020003" pitchFamily="2" charset="0"/>
              </a:rPr>
              <a:t> X16-Q Quiet (ETC)</a:t>
            </a:r>
          </a:p>
        </p:txBody>
      </p:sp>
      <p:sp>
        <p:nvSpPr>
          <p:cNvPr id="25" name="TextBox 13">
            <a:extLst>
              <a:ext uri="{FF2B5EF4-FFF2-40B4-BE49-F238E27FC236}">
                <a16:creationId xmlns:a16="http://schemas.microsoft.com/office/drawing/2014/main" id="{4AF4A999-B4CA-80C5-EFDC-F22A8B780F34}"/>
              </a:ext>
            </a:extLst>
          </p:cNvPr>
          <p:cNvSpPr txBox="1"/>
          <p:nvPr/>
        </p:nvSpPr>
        <p:spPr>
          <a:xfrm>
            <a:off x="90718" y="4573418"/>
            <a:ext cx="5901459" cy="617092"/>
          </a:xfrm>
          <a:prstGeom prst="rect">
            <a:avLst/>
          </a:prstGeom>
        </p:spPr>
        <p:txBody>
          <a:bodyPr wrap="square" lIns="0" tIns="0" rIns="0" bIns="0" rtlCol="0" anchor="t">
            <a:spAutoFit/>
          </a:bodyPr>
          <a:lstStyle/>
          <a:p>
            <a:pPr algn="ctr">
              <a:lnSpc>
                <a:spcPct val="150000"/>
              </a:lnSpc>
            </a:pPr>
            <a:r>
              <a:rPr lang="en-US" sz="1400" b="0" i="0" dirty="0">
                <a:solidFill>
                  <a:srgbClr val="064379"/>
                </a:solidFill>
                <a:effectLst/>
                <a:latin typeface="Avenir Book" panose="02000503020000020003" pitchFamily="2" charset="0"/>
              </a:rPr>
              <a:t>The World’s first memory computing integrated high-trough put processor. Quiet, compact 3U rack-mountable format and rugged design.</a:t>
            </a:r>
          </a:p>
        </p:txBody>
      </p:sp>
      <p:pic>
        <p:nvPicPr>
          <p:cNvPr id="5" name="Picture 19">
            <a:extLst>
              <a:ext uri="{FF2B5EF4-FFF2-40B4-BE49-F238E27FC236}">
                <a16:creationId xmlns:a16="http://schemas.microsoft.com/office/drawing/2014/main" id="{2AF1800B-D0ED-8183-C73F-E9485FA02F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55629" y="521872"/>
            <a:ext cx="1162080" cy="1162080"/>
          </a:xfrm>
          <a:prstGeom prst="rect">
            <a:avLst/>
          </a:prstGeom>
        </p:spPr>
      </p:pic>
      <p:sp>
        <p:nvSpPr>
          <p:cNvPr id="7" name="TextBox 20">
            <a:extLst>
              <a:ext uri="{FF2B5EF4-FFF2-40B4-BE49-F238E27FC236}">
                <a16:creationId xmlns:a16="http://schemas.microsoft.com/office/drawing/2014/main" id="{E8B8FA54-C23B-07CC-A4CB-6BE8B7808E49}"/>
              </a:ext>
            </a:extLst>
          </p:cNvPr>
          <p:cNvSpPr txBox="1"/>
          <p:nvPr/>
        </p:nvSpPr>
        <p:spPr>
          <a:xfrm>
            <a:off x="4751328" y="705040"/>
            <a:ext cx="797946" cy="851259"/>
          </a:xfrm>
          <a:prstGeom prst="rect">
            <a:avLst/>
          </a:prstGeom>
        </p:spPr>
        <p:txBody>
          <a:bodyPr wrap="square" lIns="0" tIns="0" rIns="0" bIns="0" rtlCol="0" anchor="t">
            <a:spAutoFit/>
          </a:bodyPr>
          <a:lstStyle/>
          <a:p>
            <a:pPr algn="ctr"/>
            <a:r>
              <a:rPr lang="en-US" sz="2766" b="1" dirty="0">
                <a:latin typeface="Avenir Book" panose="02000503020000020003" pitchFamily="2" charset="0"/>
              </a:rPr>
              <a:t>630</a:t>
            </a:r>
          </a:p>
          <a:p>
            <a:pPr algn="ctr"/>
            <a:r>
              <a:rPr lang="en-US" sz="2766" b="1" dirty="0">
                <a:latin typeface="Avenir Book" panose="02000503020000020003" pitchFamily="2" charset="0"/>
              </a:rPr>
              <a:t>Watt</a:t>
            </a:r>
          </a:p>
        </p:txBody>
      </p:sp>
      <p:pic>
        <p:nvPicPr>
          <p:cNvPr id="8" name="Picture 21">
            <a:extLst>
              <a:ext uri="{FF2B5EF4-FFF2-40B4-BE49-F238E27FC236}">
                <a16:creationId xmlns:a16="http://schemas.microsoft.com/office/drawing/2014/main" id="{A83EC606-75AA-DFF3-BBDD-DF6A6C966E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418" y="2509979"/>
            <a:ext cx="1162080" cy="1162080"/>
          </a:xfrm>
          <a:prstGeom prst="rect">
            <a:avLst/>
          </a:prstGeom>
        </p:spPr>
      </p:pic>
      <p:sp>
        <p:nvSpPr>
          <p:cNvPr id="9" name="TextBox 22">
            <a:extLst>
              <a:ext uri="{FF2B5EF4-FFF2-40B4-BE49-F238E27FC236}">
                <a16:creationId xmlns:a16="http://schemas.microsoft.com/office/drawing/2014/main" id="{3490AEA1-8766-1273-7500-E1E44FBF45C1}"/>
              </a:ext>
            </a:extLst>
          </p:cNvPr>
          <p:cNvSpPr txBox="1"/>
          <p:nvPr/>
        </p:nvSpPr>
        <p:spPr>
          <a:xfrm>
            <a:off x="325478" y="2721687"/>
            <a:ext cx="963960" cy="738664"/>
          </a:xfrm>
          <a:prstGeom prst="rect">
            <a:avLst/>
          </a:prstGeom>
        </p:spPr>
        <p:txBody>
          <a:bodyPr lIns="0" tIns="0" rIns="0" bIns="0" rtlCol="0" anchor="t">
            <a:spAutoFit/>
          </a:bodyPr>
          <a:lstStyle/>
          <a:p>
            <a:pPr algn="ctr"/>
            <a:r>
              <a:rPr lang="en-US" sz="2400" b="1" dirty="0">
                <a:latin typeface="Avenir Book" panose="02000503020000020003" pitchFamily="2" charset="0"/>
              </a:rPr>
              <a:t>1,845</a:t>
            </a:r>
            <a:endParaRPr lang="en-US" sz="2400" b="1" i="0" dirty="0">
              <a:effectLst/>
              <a:latin typeface="Avenir Book" panose="02000503020000020003" pitchFamily="2" charset="0"/>
            </a:endParaRPr>
          </a:p>
          <a:p>
            <a:pPr algn="ctr"/>
            <a:r>
              <a:rPr lang="en-US" sz="2400" b="1" dirty="0">
                <a:latin typeface="Avenir Book" panose="02000503020000020003" pitchFamily="2" charset="0"/>
              </a:rPr>
              <a:t>M</a:t>
            </a:r>
            <a:r>
              <a:rPr lang="en-US" sz="2400" b="1" i="0" dirty="0">
                <a:effectLst/>
                <a:latin typeface="Avenir Book" panose="02000503020000020003" pitchFamily="2" charset="0"/>
              </a:rPr>
              <a:t>H/s</a:t>
            </a:r>
          </a:p>
        </p:txBody>
      </p:sp>
      <p:pic>
        <p:nvPicPr>
          <p:cNvPr id="12" name="Picture 11" descr="A picture containing text&#10;&#10;Description automatically generated">
            <a:extLst>
              <a:ext uri="{FF2B5EF4-FFF2-40B4-BE49-F238E27FC236}">
                <a16:creationId xmlns:a16="http://schemas.microsoft.com/office/drawing/2014/main" id="{3E2584D4-E792-E6DF-59F3-3257E43EC1B4}"/>
              </a:ext>
            </a:extLst>
          </p:cNvPr>
          <p:cNvPicPr>
            <a:picLocks noChangeAspect="1"/>
          </p:cNvPicPr>
          <p:nvPr/>
        </p:nvPicPr>
        <p:blipFill>
          <a:blip r:embed="rId7"/>
          <a:stretch>
            <a:fillRect/>
          </a:stretch>
        </p:blipFill>
        <p:spPr>
          <a:xfrm>
            <a:off x="8001593" y="1130669"/>
            <a:ext cx="2269203" cy="2477865"/>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D52C87D3-E497-EB79-4768-F1E48DB84CAB}"/>
              </a:ext>
            </a:extLst>
          </p:cNvPr>
          <p:cNvPicPr>
            <a:picLocks noChangeAspect="1"/>
          </p:cNvPicPr>
          <p:nvPr/>
        </p:nvPicPr>
        <p:blipFill>
          <a:blip r:embed="rId8"/>
          <a:stretch>
            <a:fillRect/>
          </a:stretch>
        </p:blipFill>
        <p:spPr>
          <a:xfrm>
            <a:off x="1620768" y="734054"/>
            <a:ext cx="2464255" cy="2993807"/>
          </a:xfrm>
          <a:prstGeom prst="rect">
            <a:avLst/>
          </a:prstGeom>
        </p:spPr>
      </p:pic>
    </p:spTree>
    <p:extLst>
      <p:ext uri="{BB962C8B-B14F-4D97-AF65-F5344CB8AC3E}">
        <p14:creationId xmlns:p14="http://schemas.microsoft.com/office/powerpoint/2010/main" val="3566353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lumMod val="95000"/>
                </a:schemeClr>
              </a:solidFill>
            </a:endParaRPr>
          </a:p>
        </p:txBody>
      </p:sp>
      <p:sp>
        <p:nvSpPr>
          <p:cNvPr id="21" name="TextBox 10">
            <a:extLst>
              <a:ext uri="{FF2B5EF4-FFF2-40B4-BE49-F238E27FC236}">
                <a16:creationId xmlns:a16="http://schemas.microsoft.com/office/drawing/2014/main" id="{CE01C61A-342A-C063-78A2-1CCFEB6DD54B}"/>
              </a:ext>
            </a:extLst>
          </p:cNvPr>
          <p:cNvSpPr txBox="1"/>
          <p:nvPr/>
        </p:nvSpPr>
        <p:spPr>
          <a:xfrm>
            <a:off x="5043351" y="576992"/>
            <a:ext cx="2003018" cy="498663"/>
          </a:xfrm>
          <a:prstGeom prst="rect">
            <a:avLst/>
          </a:prstGeom>
        </p:spPr>
        <p:txBody>
          <a:bodyPr wrap="square" lIns="0" tIns="0" rIns="0" bIns="0" rtlCol="0" anchor="t">
            <a:spAutoFit/>
          </a:bodyPr>
          <a:lstStyle/>
          <a:p>
            <a:pPr algn="ctr">
              <a:lnSpc>
                <a:spcPts val="4409"/>
              </a:lnSpc>
            </a:pPr>
            <a:r>
              <a:rPr lang="en-US" sz="2000" b="1" i="0" dirty="0" err="1">
                <a:solidFill>
                  <a:srgbClr val="064379"/>
                </a:solidFill>
                <a:effectLst/>
                <a:latin typeface="Avenir Book" panose="02000503020000020003" pitchFamily="2" charset="0"/>
              </a:rPr>
              <a:t>Blackminer</a:t>
            </a:r>
            <a:r>
              <a:rPr lang="en-US" sz="2000" b="1" i="0" dirty="0">
                <a:solidFill>
                  <a:srgbClr val="064379"/>
                </a:solidFill>
                <a:effectLst/>
                <a:latin typeface="Avenir Book" panose="02000503020000020003" pitchFamily="2" charset="0"/>
              </a:rPr>
              <a:t> L1</a:t>
            </a:r>
            <a:endParaRPr lang="en-US" sz="2000" b="1" spc="800" dirty="0">
              <a:solidFill>
                <a:srgbClr val="064379"/>
              </a:solidFill>
              <a:latin typeface="Avenir Book" panose="02000503020000020003" pitchFamily="2" charset="0"/>
            </a:endParaRPr>
          </a:p>
        </p:txBody>
      </p:sp>
      <p:sp>
        <p:nvSpPr>
          <p:cNvPr id="22" name="TextBox 11">
            <a:extLst>
              <a:ext uri="{FF2B5EF4-FFF2-40B4-BE49-F238E27FC236}">
                <a16:creationId xmlns:a16="http://schemas.microsoft.com/office/drawing/2014/main" id="{A10D28E5-425A-55D2-BCC8-7C2B68BFF2DC}"/>
              </a:ext>
            </a:extLst>
          </p:cNvPr>
          <p:cNvSpPr txBox="1"/>
          <p:nvPr/>
        </p:nvSpPr>
        <p:spPr>
          <a:xfrm>
            <a:off x="600392" y="2992011"/>
            <a:ext cx="3184320" cy="496803"/>
          </a:xfrm>
          <a:prstGeom prst="rect">
            <a:avLst/>
          </a:prstGeom>
        </p:spPr>
        <p:txBody>
          <a:bodyPr wrap="square" lIns="0" tIns="0" rIns="0" bIns="0" rtlCol="0" anchor="t">
            <a:spAutoFit/>
          </a:bodyPr>
          <a:lstStyle/>
          <a:p>
            <a:pPr algn="ctr">
              <a:lnSpc>
                <a:spcPts val="4409"/>
              </a:lnSpc>
            </a:pPr>
            <a:r>
              <a:rPr lang="en-US" sz="2000" b="1" dirty="0" err="1">
                <a:solidFill>
                  <a:srgbClr val="064379"/>
                </a:solidFill>
                <a:latin typeface="Avenir Book" panose="02000503020000020003" pitchFamily="2" charset="0"/>
              </a:rPr>
              <a:t>i</a:t>
            </a:r>
            <a:r>
              <a:rPr lang="en-US" sz="2000" b="1" i="0" dirty="0" err="1">
                <a:solidFill>
                  <a:srgbClr val="064379"/>
                </a:solidFill>
                <a:effectLst/>
                <a:latin typeface="Avenir Book" panose="02000503020000020003" pitchFamily="2" charset="0"/>
              </a:rPr>
              <a:t>BeLink</a:t>
            </a:r>
            <a:r>
              <a:rPr lang="en-US" sz="2000" b="1" i="0" dirty="0">
                <a:solidFill>
                  <a:srgbClr val="064379"/>
                </a:solidFill>
                <a:effectLst/>
                <a:latin typeface="Avenir Book" panose="02000503020000020003" pitchFamily="2" charset="0"/>
              </a:rPr>
              <a:t> BM-K3</a:t>
            </a:r>
            <a:endParaRPr lang="en-US" sz="2000" b="1" spc="749" dirty="0">
              <a:solidFill>
                <a:srgbClr val="064379"/>
              </a:solidFill>
              <a:latin typeface="Avenir Book" panose="02000503020000020003" pitchFamily="2" charset="0"/>
            </a:endParaRPr>
          </a:p>
        </p:txBody>
      </p:sp>
      <p:sp>
        <p:nvSpPr>
          <p:cNvPr id="23" name="TextBox 12">
            <a:extLst>
              <a:ext uri="{FF2B5EF4-FFF2-40B4-BE49-F238E27FC236}">
                <a16:creationId xmlns:a16="http://schemas.microsoft.com/office/drawing/2014/main" id="{930E61AE-2171-AFEC-DF80-EEC589C54900}"/>
              </a:ext>
            </a:extLst>
          </p:cNvPr>
          <p:cNvSpPr txBox="1"/>
          <p:nvPr/>
        </p:nvSpPr>
        <p:spPr>
          <a:xfrm>
            <a:off x="9177780" y="2990151"/>
            <a:ext cx="2413828" cy="498663"/>
          </a:xfrm>
          <a:prstGeom prst="rect">
            <a:avLst/>
          </a:prstGeom>
        </p:spPr>
        <p:txBody>
          <a:bodyPr wrap="square" lIns="0" tIns="0" rIns="0" bIns="0" rtlCol="0" anchor="t">
            <a:spAutoFit/>
          </a:bodyPr>
          <a:lstStyle/>
          <a:p>
            <a:pPr algn="ctr">
              <a:lnSpc>
                <a:spcPts val="4409"/>
              </a:lnSpc>
            </a:pPr>
            <a:r>
              <a:rPr lang="en-US" sz="2000" b="1" i="0" dirty="0" err="1">
                <a:solidFill>
                  <a:srgbClr val="064379"/>
                </a:solidFill>
                <a:effectLst/>
                <a:latin typeface="Avenir Book" panose="02000503020000020003" pitchFamily="2" charset="0"/>
              </a:rPr>
              <a:t>iBeLink</a:t>
            </a:r>
            <a:r>
              <a:rPr lang="en-US" sz="2000" b="1" i="0" dirty="0">
                <a:solidFill>
                  <a:srgbClr val="064379"/>
                </a:solidFill>
                <a:effectLst/>
                <a:latin typeface="Avenir Book" panose="02000503020000020003" pitchFamily="2" charset="0"/>
              </a:rPr>
              <a:t> BM-N3 </a:t>
            </a:r>
            <a:endParaRPr lang="en-US" sz="2000" b="1" spc="674" dirty="0">
              <a:solidFill>
                <a:srgbClr val="064379"/>
              </a:solidFill>
              <a:latin typeface="Avenir Book" panose="02000503020000020003" pitchFamily="2" charset="0"/>
            </a:endParaRPr>
          </a:p>
        </p:txBody>
      </p:sp>
      <p:pic>
        <p:nvPicPr>
          <p:cNvPr id="26" name="Picture 14">
            <a:extLst>
              <a:ext uri="{FF2B5EF4-FFF2-40B4-BE49-F238E27FC236}">
                <a16:creationId xmlns:a16="http://schemas.microsoft.com/office/drawing/2014/main" id="{E05E553C-A964-1196-189B-189B393F26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2357" y="1972061"/>
            <a:ext cx="778228" cy="778228"/>
          </a:xfrm>
          <a:prstGeom prst="rect">
            <a:avLst/>
          </a:prstGeom>
        </p:spPr>
      </p:pic>
      <p:sp>
        <p:nvSpPr>
          <p:cNvPr id="27" name="TextBox 15">
            <a:extLst>
              <a:ext uri="{FF2B5EF4-FFF2-40B4-BE49-F238E27FC236}">
                <a16:creationId xmlns:a16="http://schemas.microsoft.com/office/drawing/2014/main" id="{CCE415D4-88FA-87BA-4C42-44F0A98BC43E}"/>
              </a:ext>
            </a:extLst>
          </p:cNvPr>
          <p:cNvSpPr txBox="1"/>
          <p:nvPr/>
        </p:nvSpPr>
        <p:spPr>
          <a:xfrm>
            <a:off x="431635" y="2072936"/>
            <a:ext cx="570628" cy="553998"/>
          </a:xfrm>
          <a:prstGeom prst="rect">
            <a:avLst/>
          </a:prstGeom>
        </p:spPr>
        <p:txBody>
          <a:bodyPr wrap="square" lIns="0" tIns="0" rIns="0" bIns="0" rtlCol="0" anchor="t">
            <a:spAutoFit/>
          </a:bodyPr>
          <a:lstStyle/>
          <a:p>
            <a:pPr algn="ctr"/>
            <a:r>
              <a:rPr lang="en-US" dirty="0">
                <a:solidFill>
                  <a:srgbClr val="FFFFFF"/>
                </a:solidFill>
                <a:latin typeface="Avenir Book" panose="02000503020000020003" pitchFamily="2" charset="0"/>
              </a:rPr>
              <a:t>70</a:t>
            </a:r>
          </a:p>
          <a:p>
            <a:pPr algn="ctr"/>
            <a:r>
              <a:rPr lang="en-US" dirty="0">
                <a:solidFill>
                  <a:srgbClr val="FFFFFF"/>
                </a:solidFill>
                <a:latin typeface="Avenir Book" panose="02000503020000020003" pitchFamily="2" charset="0"/>
              </a:rPr>
              <a:t>TH/s</a:t>
            </a:r>
          </a:p>
        </p:txBody>
      </p:sp>
      <p:pic>
        <p:nvPicPr>
          <p:cNvPr id="30" name="Picture 18">
            <a:extLst>
              <a:ext uri="{FF2B5EF4-FFF2-40B4-BE49-F238E27FC236}">
                <a16:creationId xmlns:a16="http://schemas.microsoft.com/office/drawing/2014/main" id="{65622851-5A46-25AB-A4EA-3004D6CDB1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43648" y="2383040"/>
            <a:ext cx="779161" cy="779161"/>
          </a:xfrm>
          <a:prstGeom prst="rect">
            <a:avLst/>
          </a:prstGeom>
        </p:spPr>
      </p:pic>
      <p:sp>
        <p:nvSpPr>
          <p:cNvPr id="31" name="TextBox 19">
            <a:extLst>
              <a:ext uri="{FF2B5EF4-FFF2-40B4-BE49-F238E27FC236}">
                <a16:creationId xmlns:a16="http://schemas.microsoft.com/office/drawing/2014/main" id="{98363D7D-DD98-3C3F-ABD2-BB987CBED140}"/>
              </a:ext>
            </a:extLst>
          </p:cNvPr>
          <p:cNvSpPr txBox="1"/>
          <p:nvPr/>
        </p:nvSpPr>
        <p:spPr>
          <a:xfrm>
            <a:off x="8775155" y="2487414"/>
            <a:ext cx="521771" cy="553998"/>
          </a:xfrm>
          <a:prstGeom prst="rect">
            <a:avLst/>
          </a:prstGeom>
        </p:spPr>
        <p:txBody>
          <a:bodyPr wrap="square" lIns="0" tIns="0" rIns="0" bIns="0" rtlCol="0" anchor="t">
            <a:spAutoFit/>
          </a:bodyPr>
          <a:lstStyle/>
          <a:p>
            <a:pPr algn="ctr"/>
            <a:r>
              <a:rPr lang="en-US" dirty="0">
                <a:solidFill>
                  <a:srgbClr val="FFFFFF"/>
                </a:solidFill>
                <a:latin typeface="Avenir Book" panose="02000503020000020003" pitchFamily="2" charset="0"/>
              </a:rPr>
              <a:t>25</a:t>
            </a:r>
          </a:p>
          <a:p>
            <a:pPr algn="ctr"/>
            <a:r>
              <a:rPr lang="en-US" dirty="0">
                <a:solidFill>
                  <a:srgbClr val="FFFFFF"/>
                </a:solidFill>
                <a:latin typeface="Avenir Book" panose="02000503020000020003" pitchFamily="2" charset="0"/>
              </a:rPr>
              <a:t>TH/s</a:t>
            </a:r>
          </a:p>
        </p:txBody>
      </p:sp>
      <p:sp>
        <p:nvSpPr>
          <p:cNvPr id="32" name="TextBox 20">
            <a:extLst>
              <a:ext uri="{FF2B5EF4-FFF2-40B4-BE49-F238E27FC236}">
                <a16:creationId xmlns:a16="http://schemas.microsoft.com/office/drawing/2014/main" id="{86D7A796-6C05-A5A0-EE37-DBD6A523F190}"/>
              </a:ext>
            </a:extLst>
          </p:cNvPr>
          <p:cNvSpPr txBox="1"/>
          <p:nvPr/>
        </p:nvSpPr>
        <p:spPr>
          <a:xfrm>
            <a:off x="600392" y="3702236"/>
            <a:ext cx="3442356" cy="1697516"/>
          </a:xfrm>
          <a:prstGeom prst="rect">
            <a:avLst/>
          </a:prstGeom>
        </p:spPr>
        <p:txBody>
          <a:bodyPr wrap="square" lIns="0" tIns="0" rIns="0" bIns="0" rtlCol="0" anchor="t">
            <a:spAutoFit/>
          </a:bodyPr>
          <a:lstStyle/>
          <a:p>
            <a:pPr algn="ctr">
              <a:lnSpc>
                <a:spcPts val="2659"/>
              </a:lnSpc>
            </a:pPr>
            <a:r>
              <a:rPr lang="en-US" sz="1400" b="0" i="0" dirty="0">
                <a:solidFill>
                  <a:srgbClr val="064379"/>
                </a:solidFill>
                <a:effectLst/>
                <a:latin typeface="Avenir Book" panose="02000503020000020003" pitchFamily="2" charset="0"/>
              </a:rPr>
              <a:t>mines </a:t>
            </a:r>
            <a:r>
              <a:rPr lang="en-US" sz="1400" b="0" i="0" dirty="0" err="1">
                <a:solidFill>
                  <a:srgbClr val="064379"/>
                </a:solidFill>
                <a:effectLst/>
                <a:latin typeface="Avenir Book" panose="02000503020000020003" pitchFamily="2" charset="0"/>
              </a:rPr>
              <a:t>Kadena</a:t>
            </a:r>
            <a:r>
              <a:rPr lang="en-US" sz="1400" b="0" i="0" dirty="0">
                <a:solidFill>
                  <a:srgbClr val="064379"/>
                </a:solidFill>
                <a:effectLst/>
                <a:latin typeface="Avenir Book" panose="02000503020000020003" pitchFamily="2" charset="0"/>
              </a:rPr>
              <a:t> with a high </a:t>
            </a:r>
            <a:r>
              <a:rPr lang="en-US" sz="1400" b="0" i="0" dirty="0" err="1">
                <a:solidFill>
                  <a:srgbClr val="064379"/>
                </a:solidFill>
                <a:effectLst/>
                <a:latin typeface="Avenir Book" panose="02000503020000020003" pitchFamily="2" charset="0"/>
              </a:rPr>
              <a:t>hashrate</a:t>
            </a:r>
            <a:r>
              <a:rPr lang="en-US" sz="1400" b="0" i="0" dirty="0">
                <a:solidFill>
                  <a:srgbClr val="064379"/>
                </a:solidFill>
                <a:effectLst/>
                <a:latin typeface="Avenir Book" panose="02000503020000020003" pitchFamily="2" charset="0"/>
              </a:rPr>
              <a:t> of 70Th/s (+- 5%) for a power consumption of 3300W.</a:t>
            </a:r>
            <a:br>
              <a:rPr lang="en-US" sz="1400" dirty="0">
                <a:solidFill>
                  <a:srgbClr val="064379"/>
                </a:solidFill>
                <a:latin typeface="Avenir Book" panose="02000503020000020003" pitchFamily="2" charset="0"/>
              </a:rPr>
            </a:br>
            <a:r>
              <a:rPr lang="en-US" sz="1400" b="0" i="0" dirty="0" err="1">
                <a:solidFill>
                  <a:srgbClr val="064379"/>
                </a:solidFill>
                <a:effectLst/>
                <a:latin typeface="Avenir Book" panose="02000503020000020003" pitchFamily="2" charset="0"/>
              </a:rPr>
              <a:t>iBeLink</a:t>
            </a:r>
            <a:r>
              <a:rPr lang="en-US" sz="1400" b="0" i="0" dirty="0">
                <a:solidFill>
                  <a:srgbClr val="064379"/>
                </a:solidFill>
                <a:effectLst/>
                <a:latin typeface="Avenir Book" panose="02000503020000020003" pitchFamily="2" charset="0"/>
              </a:rPr>
              <a:t> BM3, released in 2022, is one of most power </a:t>
            </a:r>
            <a:r>
              <a:rPr lang="en-US" sz="1400" b="0" i="0" dirty="0" err="1">
                <a:solidFill>
                  <a:srgbClr val="064379"/>
                </a:solidFill>
                <a:effectLst/>
                <a:latin typeface="Avenir Book" panose="02000503020000020003" pitchFamily="2" charset="0"/>
              </a:rPr>
              <a:t>Kadena</a:t>
            </a:r>
            <a:r>
              <a:rPr lang="en-US" sz="1400" b="0" i="0" dirty="0">
                <a:solidFill>
                  <a:srgbClr val="064379"/>
                </a:solidFill>
                <a:effectLst/>
                <a:latin typeface="Avenir Book" panose="02000503020000020003" pitchFamily="2" charset="0"/>
              </a:rPr>
              <a:t> Miner of the year.</a:t>
            </a:r>
            <a:endParaRPr lang="en-US" sz="1400" spc="191" dirty="0">
              <a:solidFill>
                <a:srgbClr val="064379"/>
              </a:solidFill>
              <a:latin typeface="Avenir Book" panose="02000503020000020003" pitchFamily="2" charset="0"/>
            </a:endParaRPr>
          </a:p>
        </p:txBody>
      </p:sp>
      <p:sp>
        <p:nvSpPr>
          <p:cNvPr id="33" name="TextBox 21">
            <a:extLst>
              <a:ext uri="{FF2B5EF4-FFF2-40B4-BE49-F238E27FC236}">
                <a16:creationId xmlns:a16="http://schemas.microsoft.com/office/drawing/2014/main" id="{10EB7DCF-A060-A87E-E1A4-8872A5B601A8}"/>
              </a:ext>
            </a:extLst>
          </p:cNvPr>
          <p:cNvSpPr txBox="1"/>
          <p:nvPr/>
        </p:nvSpPr>
        <p:spPr>
          <a:xfrm>
            <a:off x="4452001" y="1290616"/>
            <a:ext cx="3399941" cy="1587871"/>
          </a:xfrm>
          <a:prstGeom prst="rect">
            <a:avLst/>
          </a:prstGeom>
        </p:spPr>
        <p:txBody>
          <a:bodyPr wrap="square" lIns="0" tIns="0" rIns="0" bIns="0" rtlCol="0" anchor="t">
            <a:spAutoFit/>
          </a:bodyPr>
          <a:lstStyle/>
          <a:p>
            <a:pPr algn="ctr">
              <a:lnSpc>
                <a:spcPct val="150000"/>
              </a:lnSpc>
            </a:pPr>
            <a:r>
              <a:rPr lang="en-US" sz="1400" b="0" i="0" dirty="0">
                <a:solidFill>
                  <a:srgbClr val="064379"/>
                </a:solidFill>
                <a:effectLst/>
                <a:latin typeface="Avenir Book" panose="02000503020000020003" pitchFamily="2" charset="0"/>
              </a:rPr>
              <a:t>Model </a:t>
            </a:r>
            <a:r>
              <a:rPr lang="en-US" sz="1400" b="0" i="0" dirty="0" err="1">
                <a:solidFill>
                  <a:srgbClr val="064379"/>
                </a:solidFill>
                <a:effectLst/>
                <a:latin typeface="Avenir Book" panose="02000503020000020003" pitchFamily="2" charset="0"/>
              </a:rPr>
              <a:t>Blackminer</a:t>
            </a:r>
            <a:r>
              <a:rPr lang="en-US" sz="1400" b="0" i="0" dirty="0">
                <a:solidFill>
                  <a:srgbClr val="064379"/>
                </a:solidFill>
                <a:effectLst/>
                <a:latin typeface="Avenir Book" panose="02000503020000020003" pitchFamily="2" charset="0"/>
              </a:rPr>
              <a:t> L1 Mining </a:t>
            </a:r>
            <a:r>
              <a:rPr lang="en-US" sz="1400" b="0" i="0" dirty="0" err="1">
                <a:solidFill>
                  <a:srgbClr val="064379"/>
                </a:solidFill>
                <a:effectLst/>
                <a:latin typeface="Avenir Book" panose="02000503020000020003" pitchFamily="2" charset="0"/>
              </a:rPr>
              <a:t>Scrypt</a:t>
            </a:r>
            <a:r>
              <a:rPr lang="en-US" sz="1400" b="0" i="0" dirty="0">
                <a:solidFill>
                  <a:srgbClr val="064379"/>
                </a:solidFill>
                <a:effectLst/>
                <a:latin typeface="Avenir Book" panose="02000503020000020003" pitchFamily="2" charset="0"/>
              </a:rPr>
              <a:t> Algorithm with a maximum </a:t>
            </a:r>
            <a:r>
              <a:rPr lang="en-US" sz="1400" b="0" i="0" dirty="0" err="1">
                <a:solidFill>
                  <a:srgbClr val="064379"/>
                </a:solidFill>
                <a:effectLst/>
                <a:latin typeface="Avenir Book" panose="02000503020000020003" pitchFamily="2" charset="0"/>
              </a:rPr>
              <a:t>hashrate</a:t>
            </a:r>
            <a:r>
              <a:rPr lang="en-US" sz="1400" b="0" i="0" dirty="0">
                <a:solidFill>
                  <a:srgbClr val="064379"/>
                </a:solidFill>
                <a:effectLst/>
                <a:latin typeface="Avenir Book" panose="02000503020000020003" pitchFamily="2" charset="0"/>
              </a:rPr>
              <a:t> of 4.3Gh/s for a power consumption of 3450W. 1 year extended </a:t>
            </a:r>
            <a:r>
              <a:rPr lang="en-US" sz="1400" b="0" i="0" dirty="0" err="1">
                <a:solidFill>
                  <a:srgbClr val="064379"/>
                </a:solidFill>
                <a:effectLst/>
                <a:latin typeface="Avenir Book" panose="02000503020000020003" pitchFamily="2" charset="0"/>
              </a:rPr>
              <a:t>Vipera</a:t>
            </a:r>
            <a:r>
              <a:rPr lang="en-US" sz="1400" b="0" i="0" dirty="0">
                <a:solidFill>
                  <a:srgbClr val="064379"/>
                </a:solidFill>
                <a:effectLst/>
                <a:latin typeface="Avenir Book" panose="02000503020000020003" pitchFamily="2" charset="0"/>
              </a:rPr>
              <a:t> warranty included.</a:t>
            </a:r>
            <a:endParaRPr lang="en-US" sz="1400" spc="237" dirty="0">
              <a:solidFill>
                <a:srgbClr val="064379"/>
              </a:solidFill>
              <a:latin typeface="Avenir Book" panose="02000503020000020003" pitchFamily="2" charset="0"/>
            </a:endParaRPr>
          </a:p>
        </p:txBody>
      </p:sp>
      <p:sp>
        <p:nvSpPr>
          <p:cNvPr id="34" name="TextBox 22">
            <a:extLst>
              <a:ext uri="{FF2B5EF4-FFF2-40B4-BE49-F238E27FC236}">
                <a16:creationId xmlns:a16="http://schemas.microsoft.com/office/drawing/2014/main" id="{3CE90A51-6509-35B7-B406-BF1E26CE6257}"/>
              </a:ext>
            </a:extLst>
          </p:cNvPr>
          <p:cNvSpPr txBox="1"/>
          <p:nvPr/>
        </p:nvSpPr>
        <p:spPr>
          <a:xfrm>
            <a:off x="8211024" y="3847725"/>
            <a:ext cx="3918141" cy="1697516"/>
          </a:xfrm>
          <a:prstGeom prst="rect">
            <a:avLst/>
          </a:prstGeom>
        </p:spPr>
        <p:txBody>
          <a:bodyPr wrap="square" lIns="0" tIns="0" rIns="0" bIns="0" rtlCol="0" anchor="t">
            <a:spAutoFit/>
          </a:bodyPr>
          <a:lstStyle/>
          <a:p>
            <a:pPr algn="ctr">
              <a:lnSpc>
                <a:spcPts val="2659"/>
              </a:lnSpc>
            </a:pPr>
            <a:r>
              <a:rPr lang="en-US" sz="1400" b="0" i="0" dirty="0">
                <a:solidFill>
                  <a:srgbClr val="064379"/>
                </a:solidFill>
                <a:effectLst/>
                <a:latin typeface="Avenir Book" panose="02000503020000020003" pitchFamily="2" charset="0"/>
              </a:rPr>
              <a:t>The efficient N3 has a 25Th/s </a:t>
            </a:r>
            <a:r>
              <a:rPr lang="en-US" sz="1400" b="0" i="0" dirty="0" err="1">
                <a:solidFill>
                  <a:srgbClr val="064379"/>
                </a:solidFill>
                <a:effectLst/>
                <a:latin typeface="Avenir Book" panose="02000503020000020003" pitchFamily="2" charset="0"/>
              </a:rPr>
              <a:t>hashrate</a:t>
            </a:r>
            <a:r>
              <a:rPr lang="en-US" sz="1400" b="0" i="0" dirty="0">
                <a:solidFill>
                  <a:srgbClr val="064379"/>
                </a:solidFill>
                <a:effectLst/>
                <a:latin typeface="Avenir Book" panose="02000503020000020003" pitchFamily="2" charset="0"/>
              </a:rPr>
              <a:t> performance coupled with a 3300W power consumption.</a:t>
            </a:r>
          </a:p>
          <a:p>
            <a:pPr algn="ctr">
              <a:lnSpc>
                <a:spcPts val="2659"/>
              </a:lnSpc>
            </a:pPr>
            <a:r>
              <a:rPr lang="en-US" sz="1400" b="0" i="0" dirty="0">
                <a:solidFill>
                  <a:srgbClr val="064379"/>
                </a:solidFill>
                <a:effectLst/>
                <a:latin typeface="Avenir Book" panose="02000503020000020003" pitchFamily="2" charset="0"/>
              </a:rPr>
              <a:t>The BM-N3 is covered by a 6-month manufacturer warranty.</a:t>
            </a:r>
            <a:endParaRPr lang="en-US" sz="1400" spc="252" dirty="0">
              <a:solidFill>
                <a:srgbClr val="064379"/>
              </a:solidFill>
              <a:latin typeface="Avenir Book" panose="02000503020000020003" pitchFamily="2" charset="0"/>
            </a:endParaRPr>
          </a:p>
        </p:txBody>
      </p:sp>
      <p:pic>
        <p:nvPicPr>
          <p:cNvPr id="35" name="Picture 18">
            <a:extLst>
              <a:ext uri="{FF2B5EF4-FFF2-40B4-BE49-F238E27FC236}">
                <a16:creationId xmlns:a16="http://schemas.microsoft.com/office/drawing/2014/main" id="{ADF900DB-6137-9280-6C07-9D170FAAA19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01796" y="5525079"/>
            <a:ext cx="779161" cy="779161"/>
          </a:xfrm>
          <a:prstGeom prst="rect">
            <a:avLst/>
          </a:prstGeom>
        </p:spPr>
      </p:pic>
      <p:sp>
        <p:nvSpPr>
          <p:cNvPr id="36" name="TextBox 19">
            <a:extLst>
              <a:ext uri="{FF2B5EF4-FFF2-40B4-BE49-F238E27FC236}">
                <a16:creationId xmlns:a16="http://schemas.microsoft.com/office/drawing/2014/main" id="{DF3DCDD1-EB48-29CE-983D-639C1F85454A}"/>
              </a:ext>
            </a:extLst>
          </p:cNvPr>
          <p:cNvSpPr txBox="1"/>
          <p:nvPr/>
        </p:nvSpPr>
        <p:spPr>
          <a:xfrm>
            <a:off x="7430490" y="5682138"/>
            <a:ext cx="521771" cy="492443"/>
          </a:xfrm>
          <a:prstGeom prst="rect">
            <a:avLst/>
          </a:prstGeom>
        </p:spPr>
        <p:txBody>
          <a:bodyPr wrap="square" lIns="0" tIns="0" rIns="0" bIns="0" rtlCol="0" anchor="t">
            <a:spAutoFit/>
          </a:bodyPr>
          <a:lstStyle/>
          <a:p>
            <a:pPr algn="ctr"/>
            <a:r>
              <a:rPr lang="en-US" sz="1600" dirty="0">
                <a:solidFill>
                  <a:srgbClr val="FFFFFF"/>
                </a:solidFill>
                <a:latin typeface="Avenir Book" panose="02000503020000020003" pitchFamily="2" charset="0"/>
              </a:rPr>
              <a:t>4,900 MH/s</a:t>
            </a:r>
          </a:p>
        </p:txBody>
      </p:sp>
      <p:pic>
        <p:nvPicPr>
          <p:cNvPr id="38" name="Picture 37" descr="A picture containing text&#10;&#10;Description automatically generated">
            <a:extLst>
              <a:ext uri="{FF2B5EF4-FFF2-40B4-BE49-F238E27FC236}">
                <a16:creationId xmlns:a16="http://schemas.microsoft.com/office/drawing/2014/main" id="{6DA7C45D-3E7A-CD5C-828C-32C3C6E453CB}"/>
              </a:ext>
            </a:extLst>
          </p:cNvPr>
          <p:cNvPicPr>
            <a:picLocks noChangeAspect="1"/>
          </p:cNvPicPr>
          <p:nvPr/>
        </p:nvPicPr>
        <p:blipFill>
          <a:blip r:embed="rId4"/>
          <a:stretch>
            <a:fillRect/>
          </a:stretch>
        </p:blipFill>
        <p:spPr>
          <a:xfrm>
            <a:off x="5212658" y="3713852"/>
            <a:ext cx="2478717" cy="2886110"/>
          </a:xfrm>
          <a:prstGeom prst="rect">
            <a:avLst/>
          </a:prstGeom>
        </p:spPr>
      </p:pic>
      <p:pic>
        <p:nvPicPr>
          <p:cNvPr id="40" name="Picture 39" descr="A picture containing text, electronics&#10;&#10;Description automatically generated">
            <a:extLst>
              <a:ext uri="{FF2B5EF4-FFF2-40B4-BE49-F238E27FC236}">
                <a16:creationId xmlns:a16="http://schemas.microsoft.com/office/drawing/2014/main" id="{B7FF3D6A-B713-C1C2-D95C-A3F1602774B9}"/>
              </a:ext>
            </a:extLst>
          </p:cNvPr>
          <p:cNvPicPr>
            <a:picLocks noChangeAspect="1"/>
          </p:cNvPicPr>
          <p:nvPr/>
        </p:nvPicPr>
        <p:blipFill>
          <a:blip r:embed="rId5"/>
          <a:stretch>
            <a:fillRect/>
          </a:stretch>
        </p:blipFill>
        <p:spPr>
          <a:xfrm>
            <a:off x="1079560" y="776888"/>
            <a:ext cx="2287658" cy="2001701"/>
          </a:xfrm>
          <a:prstGeom prst="rect">
            <a:avLst/>
          </a:prstGeom>
        </p:spPr>
      </p:pic>
      <p:pic>
        <p:nvPicPr>
          <p:cNvPr id="42" name="Picture 41" descr="A picture containing fan, device&#10;&#10;Description automatically generated">
            <a:extLst>
              <a:ext uri="{FF2B5EF4-FFF2-40B4-BE49-F238E27FC236}">
                <a16:creationId xmlns:a16="http://schemas.microsoft.com/office/drawing/2014/main" id="{1240B829-591D-BFCA-6D25-805CC6B1D86B}"/>
              </a:ext>
            </a:extLst>
          </p:cNvPr>
          <p:cNvPicPr>
            <a:picLocks noChangeAspect="1"/>
          </p:cNvPicPr>
          <p:nvPr/>
        </p:nvPicPr>
        <p:blipFill>
          <a:blip r:embed="rId6"/>
          <a:stretch>
            <a:fillRect/>
          </a:stretch>
        </p:blipFill>
        <p:spPr>
          <a:xfrm>
            <a:off x="9185255" y="762971"/>
            <a:ext cx="1927185" cy="2186516"/>
          </a:xfrm>
          <a:prstGeom prst="rect">
            <a:avLst/>
          </a:prstGeom>
        </p:spPr>
      </p:pic>
    </p:spTree>
    <p:extLst>
      <p:ext uri="{BB962C8B-B14F-4D97-AF65-F5344CB8AC3E}">
        <p14:creationId xmlns:p14="http://schemas.microsoft.com/office/powerpoint/2010/main" val="3202003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solidFill>
                <a:schemeClr val="tx1">
                  <a:lumMod val="95000"/>
                </a:schemeClr>
              </a:solidFill>
            </a:endParaRPr>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4" name="AutoShape 2">
            <a:extLst>
              <a:ext uri="{FF2B5EF4-FFF2-40B4-BE49-F238E27FC236}">
                <a16:creationId xmlns:a16="http://schemas.microsoft.com/office/drawing/2014/main" id="{91EFC6B4-559E-B972-BCEC-310EC15D94C1}"/>
              </a:ext>
            </a:extLst>
          </p:cNvPr>
          <p:cNvSpPr/>
          <p:nvPr/>
        </p:nvSpPr>
        <p:spPr>
          <a:xfrm>
            <a:off x="6082895" y="0"/>
            <a:ext cx="6106600" cy="6858000"/>
          </a:xfrm>
          <a:prstGeom prst="rect">
            <a:avLst/>
          </a:prstGeom>
          <a:solidFill>
            <a:srgbClr val="064379"/>
          </a:solidFill>
        </p:spPr>
        <p:txBody>
          <a:bodyPr/>
          <a:lstStyle/>
          <a:p>
            <a:endParaRPr lang="en-AE" dirty="0"/>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17</a:t>
            </a:fld>
            <a:endParaRPr lang="en-US" dirty="0">
              <a:solidFill>
                <a:srgbClr val="002060"/>
              </a:solidFill>
            </a:endParaRPr>
          </a:p>
        </p:txBody>
      </p:sp>
      <p:sp>
        <p:nvSpPr>
          <p:cNvPr id="13" name="TextBox 13">
            <a:extLst>
              <a:ext uri="{FF2B5EF4-FFF2-40B4-BE49-F238E27FC236}">
                <a16:creationId xmlns:a16="http://schemas.microsoft.com/office/drawing/2014/main" id="{F9C642E4-C192-7D92-4BFC-60F219B9482C}"/>
              </a:ext>
            </a:extLst>
          </p:cNvPr>
          <p:cNvSpPr txBox="1"/>
          <p:nvPr/>
        </p:nvSpPr>
        <p:spPr>
          <a:xfrm>
            <a:off x="6145162" y="4540350"/>
            <a:ext cx="6047496" cy="1258230"/>
          </a:xfrm>
          <a:prstGeom prst="rect">
            <a:avLst/>
          </a:prstGeom>
        </p:spPr>
        <p:txBody>
          <a:bodyPr lIns="0" tIns="0" rIns="0" bIns="0" rtlCol="0" anchor="t">
            <a:spAutoFit/>
          </a:bodyPr>
          <a:lstStyle/>
          <a:p>
            <a:pPr algn="ctr">
              <a:lnSpc>
                <a:spcPct val="150000"/>
              </a:lnSpc>
            </a:pPr>
            <a:r>
              <a:rPr lang="en-US" sz="1400" b="1" i="0" dirty="0">
                <a:effectLst/>
                <a:latin typeface="Avenir Book" panose="02000503020000020003" pitchFamily="2" charset="0"/>
              </a:rPr>
              <a:t> </a:t>
            </a:r>
            <a:r>
              <a:rPr lang="en-US" sz="1400" b="0" i="0" dirty="0">
                <a:effectLst/>
                <a:latin typeface="Avenir Book" panose="02000503020000020003" pitchFamily="2" charset="0"/>
              </a:rPr>
              <a:t>For professional small to mid-scale mining operations.</a:t>
            </a:r>
          </a:p>
          <a:p>
            <a:pPr algn="ctr">
              <a:lnSpc>
                <a:spcPct val="150000"/>
              </a:lnSpc>
            </a:pPr>
            <a:r>
              <a:rPr lang="en-US" sz="1400" b="0" i="0" dirty="0">
                <a:effectLst/>
                <a:latin typeface="Avenir Book" panose="02000503020000020003" pitchFamily="2" charset="0"/>
              </a:rPr>
              <a:t>A more efficient and economical solution that allows you to overclock and extract the most hashing performance out of your ASICS.</a:t>
            </a:r>
          </a:p>
          <a:p>
            <a:pPr algn="ctr">
              <a:lnSpc>
                <a:spcPct val="150000"/>
              </a:lnSpc>
            </a:pPr>
            <a:r>
              <a:rPr lang="en-US" sz="1400" b="0" i="0" dirty="0">
                <a:effectLst/>
                <a:latin typeface="Avenir Book" panose="02000503020000020003" pitchFamily="2" charset="0"/>
              </a:rPr>
              <a:t>2-year manufacturer parts warranty. </a:t>
            </a:r>
          </a:p>
        </p:txBody>
      </p:sp>
      <p:sp>
        <p:nvSpPr>
          <p:cNvPr id="17" name="TextBox 12">
            <a:extLst>
              <a:ext uri="{FF2B5EF4-FFF2-40B4-BE49-F238E27FC236}">
                <a16:creationId xmlns:a16="http://schemas.microsoft.com/office/drawing/2014/main" id="{491BBCDF-9656-376B-5BBB-CE6D04DFD7B1}"/>
              </a:ext>
            </a:extLst>
          </p:cNvPr>
          <p:cNvSpPr txBox="1"/>
          <p:nvPr/>
        </p:nvSpPr>
        <p:spPr>
          <a:xfrm>
            <a:off x="6145162" y="4050414"/>
            <a:ext cx="6047496" cy="369332"/>
          </a:xfrm>
          <a:prstGeom prst="rect">
            <a:avLst/>
          </a:prstGeom>
        </p:spPr>
        <p:txBody>
          <a:bodyPr lIns="0" tIns="0" rIns="0" bIns="0" rtlCol="0" anchor="t">
            <a:spAutoFit/>
          </a:bodyPr>
          <a:lstStyle/>
          <a:p>
            <a:pPr algn="ctr"/>
            <a:r>
              <a:rPr lang="en-US" sz="2400" b="1" i="0" dirty="0">
                <a:effectLst/>
                <a:latin typeface="Avenir Book" panose="02000503020000020003" pitchFamily="2" charset="0"/>
              </a:rPr>
              <a:t>FogHashing C1 Immersion Cooling Kit</a:t>
            </a:r>
          </a:p>
        </p:txBody>
      </p:sp>
      <p:sp>
        <p:nvSpPr>
          <p:cNvPr id="24" name="TextBox 12">
            <a:extLst>
              <a:ext uri="{FF2B5EF4-FFF2-40B4-BE49-F238E27FC236}">
                <a16:creationId xmlns:a16="http://schemas.microsoft.com/office/drawing/2014/main" id="{343F7583-2622-7AFF-163D-9CEDC446B7E9}"/>
              </a:ext>
            </a:extLst>
          </p:cNvPr>
          <p:cNvSpPr txBox="1"/>
          <p:nvPr/>
        </p:nvSpPr>
        <p:spPr>
          <a:xfrm>
            <a:off x="48504" y="4039831"/>
            <a:ext cx="6047496" cy="1107996"/>
          </a:xfrm>
          <a:prstGeom prst="rect">
            <a:avLst/>
          </a:prstGeom>
        </p:spPr>
        <p:txBody>
          <a:bodyPr lIns="0" tIns="0" rIns="0" bIns="0" rtlCol="0" anchor="t">
            <a:spAutoFit/>
          </a:bodyPr>
          <a:lstStyle/>
          <a:p>
            <a:pPr algn="ctr"/>
            <a:r>
              <a:rPr lang="en-US" sz="2400" b="1" i="0" dirty="0">
                <a:solidFill>
                  <a:srgbClr val="064379"/>
                </a:solidFill>
                <a:effectLst/>
                <a:latin typeface="Avenir Book" panose="02000503020000020003" pitchFamily="2" charset="0"/>
              </a:rPr>
              <a:t>Bitmain Antbox N5 Mobile Mining Container Outdoor V2</a:t>
            </a:r>
          </a:p>
          <a:p>
            <a:pPr algn="ctr"/>
            <a:endParaRPr lang="en-US" sz="2400" b="1" i="0" dirty="0">
              <a:solidFill>
                <a:srgbClr val="064379"/>
              </a:solidFill>
              <a:effectLst/>
              <a:latin typeface="Avenir Book" panose="02000503020000020003" pitchFamily="2" charset="0"/>
            </a:endParaRPr>
          </a:p>
        </p:txBody>
      </p:sp>
      <p:sp>
        <p:nvSpPr>
          <p:cNvPr id="25" name="TextBox 13">
            <a:extLst>
              <a:ext uri="{FF2B5EF4-FFF2-40B4-BE49-F238E27FC236}">
                <a16:creationId xmlns:a16="http://schemas.microsoft.com/office/drawing/2014/main" id="{4AF4A999-B4CA-80C5-EFDC-F22A8B780F34}"/>
              </a:ext>
            </a:extLst>
          </p:cNvPr>
          <p:cNvSpPr txBox="1"/>
          <p:nvPr/>
        </p:nvSpPr>
        <p:spPr>
          <a:xfrm>
            <a:off x="90718" y="4800249"/>
            <a:ext cx="5901459" cy="1909497"/>
          </a:xfrm>
          <a:prstGeom prst="rect">
            <a:avLst/>
          </a:prstGeom>
        </p:spPr>
        <p:txBody>
          <a:bodyPr wrap="square" lIns="0" tIns="0" rIns="0" bIns="0" rtlCol="0" anchor="t">
            <a:spAutoFit/>
          </a:bodyPr>
          <a:lstStyle/>
          <a:p>
            <a:pPr algn="ctr">
              <a:lnSpc>
                <a:spcPct val="150000"/>
              </a:lnSpc>
            </a:pPr>
            <a:r>
              <a:rPr lang="en-US" sz="1400" b="0" i="0" dirty="0">
                <a:solidFill>
                  <a:srgbClr val="064379"/>
                </a:solidFill>
                <a:effectLst/>
                <a:latin typeface="Avenir Book" panose="02000503020000020003" pitchFamily="2" charset="0"/>
              </a:rPr>
              <a:t>Large exhausts with inlet filter pads and excellent heat dissipation</a:t>
            </a:r>
            <a:br>
              <a:rPr lang="en-US" sz="1400" dirty="0">
                <a:solidFill>
                  <a:srgbClr val="064379"/>
                </a:solidFill>
                <a:latin typeface="Avenir Book" panose="02000503020000020003" pitchFamily="2" charset="0"/>
              </a:rPr>
            </a:br>
            <a:r>
              <a:rPr lang="en-US" sz="1400" b="0" i="0" dirty="0">
                <a:solidFill>
                  <a:srgbClr val="064379"/>
                </a:solidFill>
                <a:effectLst/>
                <a:latin typeface="Avenir Book" panose="02000503020000020003" pitchFamily="2" charset="0"/>
              </a:rPr>
              <a:t>Improved features over previous generation include security camera, augmented heat isolation, facial recognition terminal, lightweight materials and more</a:t>
            </a:r>
          </a:p>
          <a:p>
            <a:pPr algn="ctr">
              <a:lnSpc>
                <a:spcPct val="150000"/>
              </a:lnSpc>
            </a:pPr>
            <a:r>
              <a:rPr lang="en-US" sz="1400" b="0" i="0" dirty="0">
                <a:solidFill>
                  <a:srgbClr val="064379"/>
                </a:solidFill>
                <a:effectLst/>
                <a:latin typeface="Avenir Book" panose="02000503020000020003" pitchFamily="2" charset="0"/>
              </a:rPr>
              <a:t>The N5 V2 model can accommodate 207 S19 model ASICs. It is exclusive to the S19/S17/T19 “double-stack” format of ASICs.</a:t>
            </a:r>
          </a:p>
        </p:txBody>
      </p:sp>
      <p:pic>
        <p:nvPicPr>
          <p:cNvPr id="1026" name="Picture 2">
            <a:extLst>
              <a:ext uri="{FF2B5EF4-FFF2-40B4-BE49-F238E27FC236}">
                <a16:creationId xmlns:a16="http://schemas.microsoft.com/office/drawing/2014/main" id="{77E8F871-4C45-4A3C-B020-7AF059E49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067" y="231372"/>
            <a:ext cx="6861841" cy="3755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C71978C-6739-9AB3-2B9B-80B4DC275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19" y="563774"/>
            <a:ext cx="4334364" cy="32507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9">
            <a:extLst>
              <a:ext uri="{FF2B5EF4-FFF2-40B4-BE49-F238E27FC236}">
                <a16:creationId xmlns:a16="http://schemas.microsoft.com/office/drawing/2014/main" id="{96EB5D00-90E2-BF91-B433-89BC0AFF18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55629" y="521872"/>
            <a:ext cx="984588" cy="984588"/>
          </a:xfrm>
          <a:prstGeom prst="rect">
            <a:avLst/>
          </a:prstGeom>
        </p:spPr>
      </p:pic>
      <p:sp>
        <p:nvSpPr>
          <p:cNvPr id="18" name="TextBox 20">
            <a:extLst>
              <a:ext uri="{FF2B5EF4-FFF2-40B4-BE49-F238E27FC236}">
                <a16:creationId xmlns:a16="http://schemas.microsoft.com/office/drawing/2014/main" id="{EA055CC5-A6C3-DF11-EFA0-CFB9896B1BD7}"/>
              </a:ext>
            </a:extLst>
          </p:cNvPr>
          <p:cNvSpPr txBox="1"/>
          <p:nvPr/>
        </p:nvSpPr>
        <p:spPr>
          <a:xfrm>
            <a:off x="4751328" y="705040"/>
            <a:ext cx="560016" cy="615553"/>
          </a:xfrm>
          <a:prstGeom prst="rect">
            <a:avLst/>
          </a:prstGeom>
        </p:spPr>
        <p:txBody>
          <a:bodyPr wrap="square" lIns="0" tIns="0" rIns="0" bIns="0" rtlCol="0" anchor="t">
            <a:spAutoFit/>
          </a:bodyPr>
          <a:lstStyle/>
          <a:p>
            <a:pPr algn="ctr"/>
            <a:r>
              <a:rPr lang="en-US" sz="2000" b="1" i="0" dirty="0">
                <a:effectLst/>
                <a:latin typeface="Avenir Book" panose="02000503020000020003" pitchFamily="2" charset="0"/>
              </a:rPr>
              <a:t>658KW</a:t>
            </a:r>
            <a:endParaRPr lang="en-US" sz="2000" b="1" dirty="0">
              <a:latin typeface="Avenir Book" panose="02000503020000020003" pitchFamily="2" charset="0"/>
            </a:endParaRPr>
          </a:p>
        </p:txBody>
      </p:sp>
      <p:pic>
        <p:nvPicPr>
          <p:cNvPr id="19" name="Picture 21">
            <a:extLst>
              <a:ext uri="{FF2B5EF4-FFF2-40B4-BE49-F238E27FC236}">
                <a16:creationId xmlns:a16="http://schemas.microsoft.com/office/drawing/2014/main" id="{E1D666DE-8224-7187-817C-5EB0D7E133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7920" y="2911716"/>
            <a:ext cx="902831" cy="902831"/>
          </a:xfrm>
          <a:prstGeom prst="rect">
            <a:avLst/>
          </a:prstGeom>
        </p:spPr>
      </p:pic>
      <p:sp>
        <p:nvSpPr>
          <p:cNvPr id="21" name="TextBox 22">
            <a:extLst>
              <a:ext uri="{FF2B5EF4-FFF2-40B4-BE49-F238E27FC236}">
                <a16:creationId xmlns:a16="http://schemas.microsoft.com/office/drawing/2014/main" id="{F12AC1E1-6644-2F9A-D010-7E2C2C50939F}"/>
              </a:ext>
            </a:extLst>
          </p:cNvPr>
          <p:cNvSpPr txBox="1"/>
          <p:nvPr/>
        </p:nvSpPr>
        <p:spPr>
          <a:xfrm>
            <a:off x="467424" y="3091368"/>
            <a:ext cx="606685" cy="553998"/>
          </a:xfrm>
          <a:prstGeom prst="rect">
            <a:avLst/>
          </a:prstGeom>
        </p:spPr>
        <p:txBody>
          <a:bodyPr wrap="square" lIns="0" tIns="0" rIns="0" bIns="0" rtlCol="0" anchor="t">
            <a:spAutoFit/>
          </a:bodyPr>
          <a:lstStyle/>
          <a:p>
            <a:pPr algn="ctr"/>
            <a:r>
              <a:rPr lang="en-US" b="1" dirty="0">
                <a:latin typeface="Avenir Book" panose="02000503020000020003" pitchFamily="2" charset="0"/>
              </a:rPr>
              <a:t>20</a:t>
            </a:r>
          </a:p>
          <a:p>
            <a:pPr algn="ctr"/>
            <a:r>
              <a:rPr lang="en-US" b="1" i="0" dirty="0">
                <a:effectLst/>
                <a:latin typeface="Avenir Book" panose="02000503020000020003" pitchFamily="2" charset="0"/>
              </a:rPr>
              <a:t>HQ</a:t>
            </a:r>
          </a:p>
        </p:txBody>
      </p:sp>
    </p:spTree>
    <p:extLst>
      <p:ext uri="{BB962C8B-B14F-4D97-AF65-F5344CB8AC3E}">
        <p14:creationId xmlns:p14="http://schemas.microsoft.com/office/powerpoint/2010/main" val="761840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EE46E39-1BB7-31DF-FF4C-70702B144B34}"/>
              </a:ext>
            </a:extLst>
          </p:cNvPr>
          <p:cNvPicPr>
            <a:picLocks noChangeAspect="1"/>
          </p:cNvPicPr>
          <p:nvPr/>
        </p:nvPicPr>
        <p:blipFill>
          <a:blip r:embed="rId2"/>
          <a:srcRect t="7825" b="7825"/>
          <a:stretch>
            <a:fillRect/>
          </a:stretch>
        </p:blipFill>
        <p:spPr>
          <a:xfrm>
            <a:off x="0" y="0"/>
            <a:ext cx="12192000" cy="4577715"/>
          </a:xfrm>
          <a:prstGeom prst="rect">
            <a:avLst/>
          </a:prstGeom>
        </p:spPr>
      </p:pic>
      <p:sp>
        <p:nvSpPr>
          <p:cNvPr id="3" name="Subtitle 2">
            <a:extLst>
              <a:ext uri="{FF2B5EF4-FFF2-40B4-BE49-F238E27FC236}">
                <a16:creationId xmlns:a16="http://schemas.microsoft.com/office/drawing/2014/main" id="{B854CEB4-7B5B-9B66-E8F7-B10DE5CCCA18}"/>
              </a:ext>
            </a:extLst>
          </p:cNvPr>
          <p:cNvSpPr>
            <a:spLocks noGrp="1"/>
          </p:cNvSpPr>
          <p:nvPr>
            <p:ph type="subTitle" idx="1"/>
          </p:nvPr>
        </p:nvSpPr>
        <p:spPr>
          <a:xfrm>
            <a:off x="9101046" y="5349632"/>
            <a:ext cx="2093096" cy="684050"/>
          </a:xfrm>
        </p:spPr>
        <p:txBody>
          <a:bodyPr/>
          <a:lstStyle/>
          <a:p>
            <a:r>
              <a:rPr lang="en-AE" b="1" spc="300" dirty="0">
                <a:solidFill>
                  <a:srgbClr val="002060"/>
                </a:solidFill>
                <a:latin typeface="Avenir Book" panose="02000503020000020003" pitchFamily="2" charset="0"/>
              </a:rPr>
              <a:t>VIPERA</a:t>
            </a:r>
          </a:p>
        </p:txBody>
      </p:sp>
      <p:sp>
        <p:nvSpPr>
          <p:cNvPr id="5" name="TextBox 9">
            <a:extLst>
              <a:ext uri="{FF2B5EF4-FFF2-40B4-BE49-F238E27FC236}">
                <a16:creationId xmlns:a16="http://schemas.microsoft.com/office/drawing/2014/main" id="{0C1862BD-0958-7B49-4B46-AFFCBE129944}"/>
              </a:ext>
            </a:extLst>
          </p:cNvPr>
          <p:cNvSpPr txBox="1"/>
          <p:nvPr/>
        </p:nvSpPr>
        <p:spPr>
          <a:xfrm>
            <a:off x="748091" y="963321"/>
            <a:ext cx="11062909" cy="1287275"/>
          </a:xfrm>
          <a:prstGeom prst="rect">
            <a:avLst/>
          </a:prstGeom>
        </p:spPr>
        <p:txBody>
          <a:bodyPr wrap="square" lIns="0" tIns="0" rIns="0" bIns="0" rtlCol="0" anchor="t">
            <a:spAutoFit/>
          </a:bodyPr>
          <a:lstStyle/>
          <a:p>
            <a:pPr algn="ctr">
              <a:lnSpc>
                <a:spcPts val="11519"/>
              </a:lnSpc>
            </a:pPr>
            <a:r>
              <a:rPr lang="en-US" sz="4400" b="1" spc="2880" dirty="0">
                <a:solidFill>
                  <a:srgbClr val="FFFFFF"/>
                </a:solidFill>
                <a:latin typeface="Avenir Book" panose="02000503020000020003" pitchFamily="2" charset="0"/>
              </a:rPr>
              <a:t>SMART HEALTH</a:t>
            </a:r>
          </a:p>
        </p:txBody>
      </p:sp>
      <p:sp>
        <p:nvSpPr>
          <p:cNvPr id="6" name="TextBox 5">
            <a:extLst>
              <a:ext uri="{FF2B5EF4-FFF2-40B4-BE49-F238E27FC236}">
                <a16:creationId xmlns:a16="http://schemas.microsoft.com/office/drawing/2014/main" id="{71BA032E-D2B5-0B4F-08A4-8A0AD8523E73}"/>
              </a:ext>
            </a:extLst>
          </p:cNvPr>
          <p:cNvSpPr txBox="1"/>
          <p:nvPr/>
        </p:nvSpPr>
        <p:spPr>
          <a:xfrm>
            <a:off x="997858" y="5290185"/>
            <a:ext cx="6096000" cy="1218026"/>
          </a:xfrm>
          <a:prstGeom prst="rect">
            <a:avLst/>
          </a:prstGeom>
          <a:noFill/>
        </p:spPr>
        <p:txBody>
          <a:bodyPr wrap="square">
            <a:spAutoFit/>
          </a:bodyPr>
          <a:lstStyle/>
          <a:p>
            <a:pPr algn="r">
              <a:lnSpc>
                <a:spcPts val="3000"/>
              </a:lnSpc>
            </a:pPr>
            <a:r>
              <a:rPr lang="en-US" sz="2000" spc="675" dirty="0">
                <a:solidFill>
                  <a:srgbClr val="064379"/>
                </a:solidFill>
                <a:latin typeface="Avenir Book" panose="02000503020000020003" pitchFamily="2" charset="0"/>
              </a:rPr>
              <a:t>INNOVATIVE SOLUTIONS FOR HEALTH CARE PROVIDERS AND BUSINESSES</a:t>
            </a:r>
          </a:p>
        </p:txBody>
      </p:sp>
      <p:pic>
        <p:nvPicPr>
          <p:cNvPr id="2" name="Picture 16">
            <a:extLst>
              <a:ext uri="{FF2B5EF4-FFF2-40B4-BE49-F238E27FC236}">
                <a16:creationId xmlns:a16="http://schemas.microsoft.com/office/drawing/2014/main" id="{757C4989-4486-E3CD-3DFF-B0C03B310588}"/>
              </a:ext>
            </a:extLst>
          </p:cNvPr>
          <p:cNvPicPr>
            <a:picLocks noChangeAspect="1"/>
          </p:cNvPicPr>
          <p:nvPr/>
        </p:nvPicPr>
        <p:blipFill>
          <a:blip r:embed="rId3"/>
          <a:srcRect l="3335" r="69899"/>
          <a:stretch>
            <a:fillRect/>
          </a:stretch>
        </p:blipFill>
        <p:spPr>
          <a:xfrm>
            <a:off x="8755401" y="5482821"/>
            <a:ext cx="421846" cy="417672"/>
          </a:xfrm>
          <a:prstGeom prst="rect">
            <a:avLst/>
          </a:prstGeom>
        </p:spPr>
      </p:pic>
    </p:spTree>
    <p:extLst>
      <p:ext uri="{BB962C8B-B14F-4D97-AF65-F5344CB8AC3E}">
        <p14:creationId xmlns:p14="http://schemas.microsoft.com/office/powerpoint/2010/main" val="1429997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ight, subway, shop&#10;&#10;Description automatically generated">
            <a:extLst>
              <a:ext uri="{FF2B5EF4-FFF2-40B4-BE49-F238E27FC236}">
                <a16:creationId xmlns:a16="http://schemas.microsoft.com/office/drawing/2014/main" id="{C185ECE8-1C7D-B8CD-27B8-FFB8C767E84C}"/>
              </a:ext>
            </a:extLst>
          </p:cNvPr>
          <p:cNvPicPr>
            <a:picLocks noChangeAspect="1"/>
          </p:cNvPicPr>
          <p:nvPr/>
        </p:nvPicPr>
        <p:blipFill>
          <a:blip r:embed="rId2"/>
          <a:stretch>
            <a:fillRect/>
          </a:stretch>
        </p:blipFill>
        <p:spPr>
          <a:xfrm>
            <a:off x="7249886" y="0"/>
            <a:ext cx="4942114" cy="6858000"/>
          </a:xfrm>
          <a:prstGeom prst="rect">
            <a:avLst/>
          </a:prstGeom>
        </p:spPr>
      </p:pic>
      <p:grpSp>
        <p:nvGrpSpPr>
          <p:cNvPr id="4" name="Group 6">
            <a:extLst>
              <a:ext uri="{FF2B5EF4-FFF2-40B4-BE49-F238E27FC236}">
                <a16:creationId xmlns:a16="http://schemas.microsoft.com/office/drawing/2014/main" id="{FCB9412C-DBFD-37B2-0B64-80DE9FCB588A}"/>
              </a:ext>
            </a:extLst>
          </p:cNvPr>
          <p:cNvGrpSpPr/>
          <p:nvPr/>
        </p:nvGrpSpPr>
        <p:grpSpPr>
          <a:xfrm>
            <a:off x="1021265" y="818083"/>
            <a:ext cx="6957422" cy="4290514"/>
            <a:chOff x="-1" y="47625"/>
            <a:chExt cx="10307611" cy="6356514"/>
          </a:xfrm>
        </p:grpSpPr>
        <p:sp>
          <p:nvSpPr>
            <p:cNvPr id="5" name="TextBox 7">
              <a:extLst>
                <a:ext uri="{FF2B5EF4-FFF2-40B4-BE49-F238E27FC236}">
                  <a16:creationId xmlns:a16="http://schemas.microsoft.com/office/drawing/2014/main" id="{E5A99C62-400C-D180-675D-5CED768773B3}"/>
                </a:ext>
              </a:extLst>
            </p:cNvPr>
            <p:cNvSpPr txBox="1"/>
            <p:nvPr/>
          </p:nvSpPr>
          <p:spPr>
            <a:xfrm>
              <a:off x="0" y="47625"/>
              <a:ext cx="10307610" cy="1151919"/>
            </a:xfrm>
            <a:prstGeom prst="rect">
              <a:avLst/>
            </a:prstGeom>
          </p:spPr>
          <p:txBody>
            <a:bodyPr lIns="0" tIns="0" rIns="0" bIns="0" rtlCol="0" anchor="t">
              <a:spAutoFit/>
            </a:bodyPr>
            <a:lstStyle/>
            <a:p>
              <a:pPr algn="l">
                <a:lnSpc>
                  <a:spcPts val="6187"/>
                </a:lnSpc>
              </a:pPr>
              <a:r>
                <a:rPr lang="en-US" sz="4400" b="1" spc="1113" dirty="0">
                  <a:solidFill>
                    <a:srgbClr val="064379"/>
                  </a:solidFill>
                  <a:latin typeface="Avenir Book" panose="02000503020000020003" pitchFamily="2" charset="0"/>
                </a:rPr>
                <a:t>WHO IS VIPERA</a:t>
              </a:r>
            </a:p>
          </p:txBody>
        </p:sp>
        <p:sp>
          <p:nvSpPr>
            <p:cNvPr id="6" name="TextBox 8">
              <a:extLst>
                <a:ext uri="{FF2B5EF4-FFF2-40B4-BE49-F238E27FC236}">
                  <a16:creationId xmlns:a16="http://schemas.microsoft.com/office/drawing/2014/main" id="{150CC85E-EFEB-4BE3-0F1E-A64F2D4CD042}"/>
                </a:ext>
              </a:extLst>
            </p:cNvPr>
            <p:cNvSpPr txBox="1"/>
            <p:nvPr/>
          </p:nvSpPr>
          <p:spPr>
            <a:xfrm>
              <a:off x="0" y="1830491"/>
              <a:ext cx="10307610" cy="525041"/>
            </a:xfrm>
            <a:prstGeom prst="rect">
              <a:avLst/>
            </a:prstGeom>
          </p:spPr>
          <p:txBody>
            <a:bodyPr lIns="0" tIns="0" rIns="0" bIns="0" rtlCol="0" anchor="t">
              <a:spAutoFit/>
            </a:bodyPr>
            <a:lstStyle/>
            <a:p>
              <a:pPr>
                <a:lnSpc>
                  <a:spcPts val="2914"/>
                </a:lnSpc>
              </a:pPr>
              <a:r>
                <a:rPr lang="en-US" sz="2000" spc="267" dirty="0">
                  <a:solidFill>
                    <a:srgbClr val="064379"/>
                  </a:solidFill>
                  <a:latin typeface="Avenir Book" panose="02000503020000020003" pitchFamily="2" charset="0"/>
                </a:rPr>
                <a:t>Paving the way to future technologies</a:t>
              </a:r>
            </a:p>
          </p:txBody>
        </p:sp>
        <p:sp>
          <p:nvSpPr>
            <p:cNvPr id="7" name="TextBox 9">
              <a:extLst>
                <a:ext uri="{FF2B5EF4-FFF2-40B4-BE49-F238E27FC236}">
                  <a16:creationId xmlns:a16="http://schemas.microsoft.com/office/drawing/2014/main" id="{36C5A452-462A-09BD-C0E1-D362C3256CAD}"/>
                </a:ext>
              </a:extLst>
            </p:cNvPr>
            <p:cNvSpPr txBox="1"/>
            <p:nvPr/>
          </p:nvSpPr>
          <p:spPr>
            <a:xfrm>
              <a:off x="-1" y="2615330"/>
              <a:ext cx="10307610" cy="3788809"/>
            </a:xfrm>
            <a:prstGeom prst="rect">
              <a:avLst/>
            </a:prstGeom>
          </p:spPr>
          <p:txBody>
            <a:bodyPr lIns="0" tIns="0" rIns="0" bIns="0" rtlCol="0" anchor="t">
              <a:spAutoFit/>
            </a:bodyPr>
            <a:lstStyle/>
            <a:p>
              <a:pPr algn="l">
                <a:lnSpc>
                  <a:spcPct val="150000"/>
                </a:lnSpc>
              </a:pPr>
              <a:r>
                <a:rPr lang="en-US" sz="1400" spc="189" dirty="0">
                  <a:solidFill>
                    <a:srgbClr val="064379"/>
                  </a:solidFill>
                  <a:latin typeface="Avenir Book" panose="02000503020000020003" pitchFamily="2" charset="0"/>
                </a:rPr>
                <a:t>About </a:t>
              </a:r>
              <a:r>
                <a:rPr lang="en-US" sz="1400" spc="189" dirty="0" err="1">
                  <a:solidFill>
                    <a:srgbClr val="064379"/>
                  </a:solidFill>
                  <a:latin typeface="Avenir Book" panose="02000503020000020003" pitchFamily="2" charset="0"/>
                </a:rPr>
                <a:t>Vipera</a:t>
              </a:r>
              <a:r>
                <a:rPr lang="en-US" sz="1400" spc="189" dirty="0">
                  <a:solidFill>
                    <a:srgbClr val="064379"/>
                  </a:solidFill>
                  <a:latin typeface="Avenir Book" panose="02000503020000020003" pitchFamily="2" charset="0"/>
                </a:rPr>
                <a:t> LLC</a:t>
              </a:r>
            </a:p>
            <a:p>
              <a:pPr algn="l">
                <a:lnSpc>
                  <a:spcPct val="150000"/>
                </a:lnSpc>
              </a:pPr>
              <a:r>
                <a:rPr lang="en-US" sz="1400" spc="189" dirty="0">
                  <a:solidFill>
                    <a:srgbClr val="064379"/>
                  </a:solidFill>
                  <a:latin typeface="Avenir Book" panose="02000503020000020003" pitchFamily="2" charset="0"/>
                </a:rPr>
                <a:t>What We Offer</a:t>
              </a:r>
            </a:p>
            <a:p>
              <a:pPr algn="l">
                <a:lnSpc>
                  <a:spcPct val="150000"/>
                </a:lnSpc>
              </a:pPr>
              <a:r>
                <a:rPr lang="en-US" sz="1400" spc="189" dirty="0">
                  <a:solidFill>
                    <a:srgbClr val="064379"/>
                  </a:solidFill>
                  <a:latin typeface="Avenir Book" panose="02000503020000020003" pitchFamily="2" charset="0"/>
                </a:rPr>
                <a:t>Crypto</a:t>
              </a:r>
            </a:p>
            <a:p>
              <a:pPr algn="l">
                <a:lnSpc>
                  <a:spcPct val="150000"/>
                </a:lnSpc>
              </a:pPr>
              <a:r>
                <a:rPr lang="en-US" sz="1400" spc="189" dirty="0">
                  <a:solidFill>
                    <a:srgbClr val="064379"/>
                  </a:solidFill>
                  <a:latin typeface="Avenir Book" panose="02000503020000020003" pitchFamily="2" charset="0"/>
                </a:rPr>
                <a:t>Smart Health</a:t>
              </a:r>
            </a:p>
            <a:p>
              <a:pPr algn="l">
                <a:lnSpc>
                  <a:spcPct val="150000"/>
                </a:lnSpc>
              </a:pPr>
              <a:r>
                <a:rPr lang="en-US" sz="1400" spc="189" dirty="0">
                  <a:solidFill>
                    <a:srgbClr val="064379"/>
                  </a:solidFill>
                  <a:latin typeface="Avenir Book" panose="02000503020000020003" pitchFamily="2" charset="0"/>
                </a:rPr>
                <a:t>Digital Signage</a:t>
              </a:r>
            </a:p>
            <a:p>
              <a:pPr algn="l">
                <a:lnSpc>
                  <a:spcPct val="150000"/>
                </a:lnSpc>
              </a:pPr>
              <a:r>
                <a:rPr lang="en-US" sz="1400" spc="189" dirty="0">
                  <a:solidFill>
                    <a:srgbClr val="064379"/>
                  </a:solidFill>
                  <a:latin typeface="Avenir Book" panose="02000503020000020003" pitchFamily="2" charset="0"/>
                </a:rPr>
                <a:t>PC Gaming</a:t>
              </a:r>
            </a:p>
            <a:p>
              <a:pPr algn="l">
                <a:lnSpc>
                  <a:spcPct val="150000"/>
                </a:lnSpc>
              </a:pPr>
              <a:r>
                <a:rPr lang="en-US" sz="1400" spc="189" dirty="0">
                  <a:solidFill>
                    <a:srgbClr val="064379"/>
                  </a:solidFill>
                  <a:latin typeface="Avenir Book" panose="02000503020000020003" pitchFamily="2" charset="0"/>
                </a:rPr>
                <a:t>AI Computing</a:t>
              </a:r>
            </a:p>
            <a:p>
              <a:pPr algn="l">
                <a:lnSpc>
                  <a:spcPct val="150000"/>
                </a:lnSpc>
              </a:pPr>
              <a:r>
                <a:rPr lang="en-US" sz="1400" spc="189" dirty="0">
                  <a:solidFill>
                    <a:srgbClr val="064379"/>
                  </a:solidFill>
                  <a:latin typeface="Avenir Book" panose="02000503020000020003" pitchFamily="2" charset="0"/>
                </a:rPr>
                <a:t>Mining Colocation</a:t>
              </a:r>
              <a:endParaRPr lang="en-US" spc="189" dirty="0">
                <a:solidFill>
                  <a:srgbClr val="064379"/>
                </a:solidFill>
                <a:latin typeface="Avenir Book" panose="02000503020000020003" pitchFamily="2" charset="0"/>
              </a:endParaRPr>
            </a:p>
          </p:txBody>
        </p:sp>
      </p:grpSp>
      <p:sp>
        <p:nvSpPr>
          <p:cNvPr id="8" name="Footer Placeholder 7">
            <a:extLst>
              <a:ext uri="{FF2B5EF4-FFF2-40B4-BE49-F238E27FC236}">
                <a16:creationId xmlns:a16="http://schemas.microsoft.com/office/drawing/2014/main" id="{81155EE1-6F64-C9FB-A45E-8A753CABA228}"/>
              </a:ext>
            </a:extLst>
          </p:cNvPr>
          <p:cNvSpPr>
            <a:spLocks noGrp="1"/>
          </p:cNvSpPr>
          <p:nvPr>
            <p:ph type="ftr" sz="quarter" idx="11"/>
          </p:nvPr>
        </p:nvSpPr>
        <p:spPr/>
        <p:txBody>
          <a:bodyPr/>
          <a:lstStyle/>
          <a:p>
            <a:r>
              <a:rPr lang="en-US"/>
              <a:t>
              </a:t>
            </a:r>
            <a:endParaRPr lang="en-US" dirty="0"/>
          </a:p>
        </p:txBody>
      </p:sp>
      <p:sp>
        <p:nvSpPr>
          <p:cNvPr id="9" name="Slide Number Placeholder 8">
            <a:extLst>
              <a:ext uri="{FF2B5EF4-FFF2-40B4-BE49-F238E27FC236}">
                <a16:creationId xmlns:a16="http://schemas.microsoft.com/office/drawing/2014/main" id="{C6F4085F-6155-8471-6952-52F7CD2A41A7}"/>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3494753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D09BC6F8-F413-51CF-AE9C-AB89B423FE9B}"/>
              </a:ext>
            </a:extLst>
          </p:cNvPr>
          <p:cNvSpPr/>
          <p:nvPr/>
        </p:nvSpPr>
        <p:spPr>
          <a:xfrm rot="5400000">
            <a:off x="2658399" y="-2654559"/>
            <a:ext cx="6857999" cy="12174794"/>
          </a:xfrm>
          <a:prstGeom prst="rect">
            <a:avLst/>
          </a:prstGeom>
          <a:solidFill>
            <a:srgbClr val="F3F7FA"/>
          </a:solidFill>
        </p:spPr>
      </p:sp>
      <p:sp>
        <p:nvSpPr>
          <p:cNvPr id="2" name="Footer Placeholder 1">
            <a:extLst>
              <a:ext uri="{FF2B5EF4-FFF2-40B4-BE49-F238E27FC236}">
                <a16:creationId xmlns:a16="http://schemas.microsoft.com/office/drawing/2014/main" id="{37FDD0D6-680B-05BC-2F38-A99044ED65AB}"/>
              </a:ext>
            </a:extLst>
          </p:cNvPr>
          <p:cNvSpPr>
            <a:spLocks noGrp="1"/>
          </p:cNvSpPr>
          <p:nvPr>
            <p:ph type="ftr" sz="quarter" idx="11"/>
          </p:nvPr>
        </p:nvSpPr>
        <p:spPr/>
        <p:txBody>
          <a:bodyPr/>
          <a:lstStyle/>
          <a:p>
            <a:r>
              <a:rPr lang="en-US"/>
              <a:t>
              </a:t>
            </a:r>
            <a:endParaRPr lang="en-US" dirty="0"/>
          </a:p>
        </p:txBody>
      </p:sp>
      <p:pic>
        <p:nvPicPr>
          <p:cNvPr id="5" name="Picture 8">
            <a:extLst>
              <a:ext uri="{FF2B5EF4-FFF2-40B4-BE49-F238E27FC236}">
                <a16:creationId xmlns:a16="http://schemas.microsoft.com/office/drawing/2014/main" id="{C19D5313-6CCE-9497-F627-74544CB94973}"/>
              </a:ext>
            </a:extLst>
          </p:cNvPr>
          <p:cNvPicPr>
            <a:picLocks noChangeAspect="1"/>
          </p:cNvPicPr>
          <p:nvPr/>
        </p:nvPicPr>
        <p:blipFill>
          <a:blip r:embed="rId2"/>
          <a:srcRect/>
          <a:stretch>
            <a:fillRect/>
          </a:stretch>
        </p:blipFill>
        <p:spPr>
          <a:xfrm>
            <a:off x="6762307" y="-3838"/>
            <a:ext cx="5429693" cy="6858000"/>
          </a:xfrm>
          <a:prstGeom prst="rect">
            <a:avLst/>
          </a:prstGeom>
        </p:spPr>
      </p:pic>
      <p:sp>
        <p:nvSpPr>
          <p:cNvPr id="6" name="TextBox 9">
            <a:extLst>
              <a:ext uri="{FF2B5EF4-FFF2-40B4-BE49-F238E27FC236}">
                <a16:creationId xmlns:a16="http://schemas.microsoft.com/office/drawing/2014/main" id="{8AC749BE-FD42-0EA9-4435-FA1C3DEEF1DC}"/>
              </a:ext>
            </a:extLst>
          </p:cNvPr>
          <p:cNvSpPr txBox="1"/>
          <p:nvPr/>
        </p:nvSpPr>
        <p:spPr>
          <a:xfrm>
            <a:off x="251553" y="532977"/>
            <a:ext cx="6106571" cy="1060098"/>
          </a:xfrm>
          <a:prstGeom prst="rect">
            <a:avLst/>
          </a:prstGeom>
        </p:spPr>
        <p:txBody>
          <a:bodyPr wrap="square" lIns="0" tIns="0" rIns="0" bIns="0" rtlCol="0" anchor="t">
            <a:spAutoFit/>
          </a:bodyPr>
          <a:lstStyle/>
          <a:p>
            <a:pPr algn="ctr">
              <a:lnSpc>
                <a:spcPct val="150000"/>
              </a:lnSpc>
              <a:spcBef>
                <a:spcPct val="0"/>
              </a:spcBef>
            </a:pPr>
            <a:r>
              <a:rPr lang="en-US" sz="2400" b="1" spc="300" dirty="0">
                <a:solidFill>
                  <a:srgbClr val="074379"/>
                </a:solidFill>
                <a:latin typeface="Avenir Book" panose="02000503020000020003" pitchFamily="2" charset="0"/>
              </a:rPr>
              <a:t>SOLUTIONS TO HELP BUSINESSES HANDLE A NEW REALITY</a:t>
            </a:r>
          </a:p>
        </p:txBody>
      </p:sp>
      <p:sp>
        <p:nvSpPr>
          <p:cNvPr id="7" name="TextBox 10">
            <a:extLst>
              <a:ext uri="{FF2B5EF4-FFF2-40B4-BE49-F238E27FC236}">
                <a16:creationId xmlns:a16="http://schemas.microsoft.com/office/drawing/2014/main" id="{1A1C80EC-7D2C-36F4-59A5-D5771124A7F6}"/>
              </a:ext>
            </a:extLst>
          </p:cNvPr>
          <p:cNvSpPr txBox="1"/>
          <p:nvPr/>
        </p:nvSpPr>
        <p:spPr>
          <a:xfrm>
            <a:off x="435707" y="2240223"/>
            <a:ext cx="5738265" cy="3200876"/>
          </a:xfrm>
          <a:prstGeom prst="rect">
            <a:avLst/>
          </a:prstGeom>
        </p:spPr>
        <p:txBody>
          <a:bodyPr wrap="square" lIns="0" tIns="0" rIns="0" bIns="0" rtlCol="0" anchor="t">
            <a:spAutoFit/>
          </a:bodyPr>
          <a:lstStyle/>
          <a:p>
            <a:pPr algn="ctr">
              <a:spcBef>
                <a:spcPct val="0"/>
              </a:spcBef>
            </a:pPr>
            <a:r>
              <a:rPr lang="en-US" sz="1600" dirty="0">
                <a:solidFill>
                  <a:srgbClr val="064379"/>
                </a:solidFill>
                <a:latin typeface="Avenir Book" panose="02000503020000020003" pitchFamily="2" charset="0"/>
              </a:rPr>
              <a:t>We have researched, designed and tested signage products and partnered with leading manufacturers across the globe to bring you a suite of virus prevention technology, </a:t>
            </a:r>
          </a:p>
          <a:p>
            <a:pPr algn="ctr">
              <a:spcBef>
                <a:spcPct val="0"/>
              </a:spcBef>
            </a:pPr>
            <a:endParaRPr lang="en-US" sz="1600" dirty="0">
              <a:solidFill>
                <a:srgbClr val="064379"/>
              </a:solidFill>
              <a:latin typeface="Avenir Book" panose="02000503020000020003" pitchFamily="2" charset="0"/>
            </a:endParaRPr>
          </a:p>
          <a:p>
            <a:pPr algn="ctr">
              <a:spcBef>
                <a:spcPct val="0"/>
              </a:spcBef>
            </a:pPr>
            <a:r>
              <a:rPr lang="en-US" sz="1600" dirty="0">
                <a:solidFill>
                  <a:srgbClr val="064379"/>
                </a:solidFill>
                <a:latin typeface="Avenir Book" panose="02000503020000020003" pitchFamily="2" charset="0"/>
              </a:rPr>
              <a:t>Our dedication to providing digital information tools and materials that make our hotels, venues, shops, eateries, hospitals, malls, transit hubs, schools and communities safer and prosperous is tantamount. </a:t>
            </a:r>
          </a:p>
          <a:p>
            <a:pPr algn="ctr">
              <a:spcBef>
                <a:spcPct val="0"/>
              </a:spcBef>
            </a:pPr>
            <a:endParaRPr lang="en-US" sz="1600" dirty="0">
              <a:solidFill>
                <a:srgbClr val="064379"/>
              </a:solidFill>
              <a:latin typeface="Avenir Book" panose="02000503020000020003" pitchFamily="2" charset="0"/>
            </a:endParaRPr>
          </a:p>
          <a:p>
            <a:pPr algn="ctr">
              <a:spcBef>
                <a:spcPct val="0"/>
              </a:spcBef>
            </a:pPr>
            <a:r>
              <a:rPr lang="en-US" sz="1600" dirty="0">
                <a:solidFill>
                  <a:srgbClr val="064379"/>
                </a:solidFill>
                <a:latin typeface="Avenir Book" panose="02000503020000020003" pitchFamily="2" charset="0"/>
              </a:rPr>
              <a:t>Furthermore, we have put emphasis on speed of delivery and relaying utmost transparency in costs, no matter if an order is small or large. We see an opportunity to use this challenging time to nurture lasting relationships with our clients. </a:t>
            </a:r>
          </a:p>
        </p:txBody>
      </p:sp>
      <p:sp>
        <p:nvSpPr>
          <p:cNvPr id="3" name="Slide Number Placeholder 2">
            <a:extLst>
              <a:ext uri="{FF2B5EF4-FFF2-40B4-BE49-F238E27FC236}">
                <a16:creationId xmlns:a16="http://schemas.microsoft.com/office/drawing/2014/main" id="{D74195BC-766E-8E28-7989-32118960CC75}"/>
              </a:ext>
            </a:extLst>
          </p:cNvPr>
          <p:cNvSpPr>
            <a:spLocks noGrp="1"/>
          </p:cNvSpPr>
          <p:nvPr>
            <p:ph type="sldNum" sz="quarter" idx="12"/>
          </p:nvPr>
        </p:nvSpPr>
        <p:spPr/>
        <p:txBody>
          <a:bodyPr/>
          <a:lstStyle/>
          <a:p>
            <a:fld id="{6D22F896-40B5-4ADD-8801-0D06FADFA095}" type="slidenum">
              <a:rPr lang="en-US" smtClean="0">
                <a:solidFill>
                  <a:schemeClr val="tx1"/>
                </a:solidFill>
              </a:rPr>
              <a:t>19</a:t>
            </a:fld>
            <a:endParaRPr lang="en-US" dirty="0">
              <a:solidFill>
                <a:schemeClr val="tx1"/>
              </a:solidFill>
            </a:endParaRPr>
          </a:p>
        </p:txBody>
      </p:sp>
    </p:spTree>
    <p:extLst>
      <p:ext uri="{BB962C8B-B14F-4D97-AF65-F5344CB8AC3E}">
        <p14:creationId xmlns:p14="http://schemas.microsoft.com/office/powerpoint/2010/main" val="2303965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04AEA6D-FCD3-C7E4-49E8-EBC740B352B1}"/>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 y="5716989"/>
            <a:ext cx="1141011" cy="1141011"/>
          </a:xfrm>
          <a:prstGeom prst="rect">
            <a:avLst/>
          </a:prstGeom>
        </p:spPr>
      </p:pic>
      <p:sp>
        <p:nvSpPr>
          <p:cNvPr id="4" name="TextBox 4"/>
          <p:cNvSpPr txBox="1"/>
          <p:nvPr/>
        </p:nvSpPr>
        <p:spPr>
          <a:xfrm>
            <a:off x="7385729" y="6353289"/>
            <a:ext cx="4445663" cy="271998"/>
          </a:xfrm>
          <a:prstGeom prst="rect">
            <a:avLst/>
          </a:prstGeom>
        </p:spPr>
        <p:txBody>
          <a:bodyPr lIns="0" tIns="0" rIns="0" bIns="0" rtlCol="0" anchor="t">
            <a:spAutoFit/>
          </a:bodyPr>
          <a:lstStyle/>
          <a:p>
            <a:pPr algn="r">
              <a:lnSpc>
                <a:spcPts val="2239"/>
              </a:lnSpc>
            </a:pPr>
            <a:r>
              <a:rPr lang="en-US" sz="1600" spc="96" dirty="0">
                <a:solidFill>
                  <a:srgbClr val="064379"/>
                </a:solidFill>
                <a:latin typeface="Avenir Book" panose="02000503020000020003" pitchFamily="2" charset="0"/>
              </a:rPr>
              <a:t>Bijou Solutions, Inc. | 2020</a:t>
            </a:r>
          </a:p>
        </p:txBody>
      </p:sp>
      <p:sp>
        <p:nvSpPr>
          <p:cNvPr id="8" name="TextBox 8"/>
          <p:cNvSpPr txBox="1"/>
          <p:nvPr/>
        </p:nvSpPr>
        <p:spPr>
          <a:xfrm>
            <a:off x="2233082" y="635000"/>
            <a:ext cx="7725838" cy="868699"/>
          </a:xfrm>
          <a:prstGeom prst="rect">
            <a:avLst/>
          </a:prstGeom>
        </p:spPr>
        <p:txBody>
          <a:bodyPr lIns="0" tIns="0" rIns="0" bIns="0" rtlCol="0" anchor="t">
            <a:spAutoFit/>
          </a:bodyPr>
          <a:lstStyle/>
          <a:p>
            <a:pPr algn="ctr">
              <a:lnSpc>
                <a:spcPts val="3360"/>
              </a:lnSpc>
            </a:pPr>
            <a:r>
              <a:rPr lang="en-US" sz="2800" b="1" spc="801" dirty="0">
                <a:solidFill>
                  <a:srgbClr val="064379"/>
                </a:solidFill>
                <a:latin typeface="Avenir Book" panose="02000503020000020003" pitchFamily="2" charset="0"/>
              </a:rPr>
              <a:t>BUSINESSES AFFECTED BY GLOBAL PANDEMIC</a:t>
            </a:r>
          </a:p>
        </p:txBody>
      </p:sp>
      <p:grpSp>
        <p:nvGrpSpPr>
          <p:cNvPr id="9" name="Group 9"/>
          <p:cNvGrpSpPr/>
          <p:nvPr/>
        </p:nvGrpSpPr>
        <p:grpSpPr>
          <a:xfrm>
            <a:off x="570505" y="3703244"/>
            <a:ext cx="3245043" cy="2313622"/>
            <a:chOff x="0" y="-19050"/>
            <a:chExt cx="6490085" cy="4627245"/>
          </a:xfrm>
        </p:grpSpPr>
        <p:sp>
          <p:nvSpPr>
            <p:cNvPr id="10" name="TextBox 10"/>
            <p:cNvSpPr txBox="1"/>
            <p:nvPr/>
          </p:nvSpPr>
          <p:spPr>
            <a:xfrm>
              <a:off x="4863149" y="3953785"/>
              <a:ext cx="1626936" cy="654410"/>
            </a:xfrm>
            <a:prstGeom prst="rect">
              <a:avLst/>
            </a:prstGeom>
          </p:spPr>
          <p:txBody>
            <a:bodyPr lIns="0" tIns="0" rIns="0" bIns="0" rtlCol="0" anchor="t">
              <a:spAutoFit/>
            </a:bodyPr>
            <a:lstStyle/>
            <a:p>
              <a:pPr algn="ctr">
                <a:lnSpc>
                  <a:spcPts val="1316"/>
                </a:lnSpc>
              </a:pPr>
              <a:r>
                <a:rPr lang="en-US" sz="940">
                  <a:solidFill>
                    <a:srgbClr val="064379"/>
                  </a:solidFill>
                  <a:latin typeface="Avenir Book" panose="02000503020000020003" pitchFamily="2" charset="0"/>
                </a:rPr>
                <a:t>Empty Rooms</a:t>
              </a:r>
            </a:p>
            <a:p>
              <a:pPr algn="ctr">
                <a:lnSpc>
                  <a:spcPts val="1316"/>
                </a:lnSpc>
              </a:pPr>
              <a:r>
                <a:rPr lang="en-US" sz="940">
                  <a:solidFill>
                    <a:srgbClr val="064379"/>
                  </a:solidFill>
                  <a:latin typeface="Avenir Book" panose="02000503020000020003" pitchFamily="2" charset="0"/>
                </a:rPr>
                <a:t>80%</a:t>
              </a:r>
            </a:p>
          </p:txBody>
        </p:sp>
        <p:sp>
          <p:nvSpPr>
            <p:cNvPr id="11" name="TextBox 11"/>
            <p:cNvSpPr txBox="1"/>
            <p:nvPr/>
          </p:nvSpPr>
          <p:spPr>
            <a:xfrm>
              <a:off x="0" y="-19050"/>
              <a:ext cx="1976716" cy="654410"/>
            </a:xfrm>
            <a:prstGeom prst="rect">
              <a:avLst/>
            </a:prstGeom>
          </p:spPr>
          <p:txBody>
            <a:bodyPr lIns="0" tIns="0" rIns="0" bIns="0" rtlCol="0" anchor="t">
              <a:spAutoFit/>
            </a:bodyPr>
            <a:lstStyle/>
            <a:p>
              <a:pPr algn="ctr">
                <a:lnSpc>
                  <a:spcPts val="1316"/>
                </a:lnSpc>
              </a:pPr>
              <a:r>
                <a:rPr lang="en-US" sz="940" dirty="0">
                  <a:solidFill>
                    <a:srgbClr val="064379"/>
                  </a:solidFill>
                  <a:latin typeface="Avenir Book" panose="02000503020000020003" pitchFamily="2" charset="0"/>
                </a:rPr>
                <a:t>Occupied Rooms</a:t>
              </a:r>
            </a:p>
            <a:p>
              <a:pPr algn="ctr">
                <a:lnSpc>
                  <a:spcPts val="1316"/>
                </a:lnSpc>
              </a:pPr>
              <a:r>
                <a:rPr lang="en-US" sz="940" dirty="0">
                  <a:solidFill>
                    <a:srgbClr val="064379"/>
                  </a:solidFill>
                  <a:latin typeface="Avenir Book" panose="02000503020000020003" pitchFamily="2" charset="0"/>
                </a:rPr>
                <a:t>20%</a:t>
              </a:r>
            </a:p>
          </p:txBody>
        </p:sp>
        <p:grpSp>
          <p:nvGrpSpPr>
            <p:cNvPr id="12" name="Group 12"/>
            <p:cNvGrpSpPr>
              <a:grpSpLocks noChangeAspect="1"/>
            </p:cNvGrpSpPr>
            <p:nvPr/>
          </p:nvGrpSpPr>
          <p:grpSpPr>
            <a:xfrm>
              <a:off x="1465983" y="341486"/>
              <a:ext cx="3907901" cy="3907901"/>
              <a:chOff x="0" y="0"/>
              <a:chExt cx="2540000" cy="2540000"/>
            </a:xfrm>
          </p:grpSpPr>
          <p:sp>
            <p:nvSpPr>
              <p:cNvPr id="13" name="Freeform 13"/>
              <p:cNvSpPr/>
              <p:nvPr/>
            </p:nvSpPr>
            <p:spPr>
              <a:xfrm>
                <a:off x="-114764" y="0"/>
                <a:ext cx="2762623" cy="2631284"/>
              </a:xfrm>
              <a:custGeom>
                <a:avLst/>
                <a:gdLst/>
                <a:ahLst/>
                <a:cxnLst/>
                <a:rect l="l" t="t" r="r" b="b"/>
                <a:pathLst>
                  <a:path w="2762623" h="2631284">
                    <a:moveTo>
                      <a:pt x="1384764" y="0"/>
                    </a:moveTo>
                    <a:cubicBezTo>
                      <a:pt x="1940818" y="0"/>
                      <a:pt x="2432211" y="361732"/>
                      <a:pt x="2597417" y="892677"/>
                    </a:cubicBezTo>
                    <a:cubicBezTo>
                      <a:pt x="2762623" y="1423622"/>
                      <a:pt x="2563221" y="2000298"/>
                      <a:pt x="2105334" y="2315791"/>
                    </a:cubicBezTo>
                    <a:cubicBezTo>
                      <a:pt x="1647448" y="2631284"/>
                      <a:pt x="1037568" y="2612219"/>
                      <a:pt x="600281" y="2268743"/>
                    </a:cubicBezTo>
                    <a:cubicBezTo>
                      <a:pt x="162994" y="1925267"/>
                      <a:pt x="0" y="1337262"/>
                      <a:pt x="198046" y="817672"/>
                    </a:cubicBezTo>
                    <a:lnTo>
                      <a:pt x="1384764" y="1270000"/>
                    </a:lnTo>
                    <a:close/>
                  </a:path>
                </a:pathLst>
              </a:custGeom>
              <a:solidFill>
                <a:srgbClr val="31356E"/>
              </a:solidFill>
            </p:spPr>
          </p:sp>
          <p:sp>
            <p:nvSpPr>
              <p:cNvPr id="14" name="Freeform 14"/>
              <p:cNvSpPr/>
              <p:nvPr/>
            </p:nvSpPr>
            <p:spPr>
              <a:xfrm>
                <a:off x="62158" y="0"/>
                <a:ext cx="1207842" cy="1270000"/>
              </a:xfrm>
              <a:custGeom>
                <a:avLst/>
                <a:gdLst/>
                <a:ahLst/>
                <a:cxnLst/>
                <a:rect l="l" t="t" r="r" b="b"/>
                <a:pathLst>
                  <a:path w="1207842" h="1270000">
                    <a:moveTo>
                      <a:pt x="0" y="877548"/>
                    </a:moveTo>
                    <a:cubicBezTo>
                      <a:pt x="170006" y="354324"/>
                      <a:pt x="657564" y="55"/>
                      <a:pt x="1207715" y="0"/>
                    </a:cubicBezTo>
                    <a:lnTo>
                      <a:pt x="1207842" y="1270000"/>
                    </a:lnTo>
                    <a:close/>
                  </a:path>
                </a:pathLst>
              </a:custGeom>
              <a:solidFill>
                <a:srgbClr val="2F5F98"/>
              </a:solidFill>
            </p:spPr>
          </p:sp>
          <p:sp>
            <p:nvSpPr>
              <p:cNvPr id="15" name="Freeform 15"/>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2D8BBA"/>
              </a:solidFill>
            </p:spPr>
          </p:sp>
        </p:grpSp>
      </p:grpSp>
      <p:grpSp>
        <p:nvGrpSpPr>
          <p:cNvPr id="16" name="Group 16"/>
          <p:cNvGrpSpPr/>
          <p:nvPr/>
        </p:nvGrpSpPr>
        <p:grpSpPr>
          <a:xfrm>
            <a:off x="3826480" y="3444865"/>
            <a:ext cx="4740905" cy="2308596"/>
            <a:chOff x="0" y="-19049"/>
            <a:chExt cx="9481811" cy="4617192"/>
          </a:xfrm>
        </p:grpSpPr>
        <p:sp>
          <p:nvSpPr>
            <p:cNvPr id="17" name="TextBox 17"/>
            <p:cNvSpPr txBox="1"/>
            <p:nvPr/>
          </p:nvSpPr>
          <p:spPr>
            <a:xfrm>
              <a:off x="7091163" y="3074869"/>
              <a:ext cx="2390648" cy="654410"/>
            </a:xfrm>
            <a:prstGeom prst="rect">
              <a:avLst/>
            </a:prstGeom>
          </p:spPr>
          <p:txBody>
            <a:bodyPr lIns="0" tIns="0" rIns="0" bIns="0" rtlCol="0" anchor="t">
              <a:spAutoFit/>
            </a:bodyPr>
            <a:lstStyle/>
            <a:p>
              <a:pPr algn="ctr">
                <a:lnSpc>
                  <a:spcPts val="1316"/>
                </a:lnSpc>
              </a:pPr>
              <a:r>
                <a:rPr lang="en-US" sz="940">
                  <a:solidFill>
                    <a:srgbClr val="064379"/>
                  </a:solidFill>
                  <a:latin typeface="Avenir Book" panose="02000503020000020003" pitchFamily="2" charset="0"/>
                </a:rPr>
                <a:t>Permanently Closed</a:t>
              </a:r>
            </a:p>
            <a:p>
              <a:pPr algn="ctr">
                <a:lnSpc>
                  <a:spcPts val="1316"/>
                </a:lnSpc>
              </a:pPr>
              <a:r>
                <a:rPr lang="en-US" sz="940">
                  <a:solidFill>
                    <a:srgbClr val="064379"/>
                  </a:solidFill>
                  <a:latin typeface="Avenir Book" panose="02000503020000020003" pitchFamily="2" charset="0"/>
                </a:rPr>
                <a:t>60%</a:t>
              </a:r>
            </a:p>
          </p:txBody>
        </p:sp>
        <p:sp>
          <p:nvSpPr>
            <p:cNvPr id="18" name="TextBox 18"/>
            <p:cNvSpPr txBox="1"/>
            <p:nvPr/>
          </p:nvSpPr>
          <p:spPr>
            <a:xfrm>
              <a:off x="0" y="2316125"/>
              <a:ext cx="2300640" cy="654410"/>
            </a:xfrm>
            <a:prstGeom prst="rect">
              <a:avLst/>
            </a:prstGeom>
          </p:spPr>
          <p:txBody>
            <a:bodyPr lIns="0" tIns="0" rIns="0" bIns="0" rtlCol="0" anchor="t">
              <a:spAutoFit/>
            </a:bodyPr>
            <a:lstStyle/>
            <a:p>
              <a:pPr algn="ctr">
                <a:lnSpc>
                  <a:spcPts val="1316"/>
                </a:lnSpc>
              </a:pPr>
              <a:r>
                <a:rPr lang="en-US" sz="940">
                  <a:solidFill>
                    <a:srgbClr val="064379"/>
                  </a:solidFill>
                  <a:latin typeface="Avenir Book" panose="02000503020000020003" pitchFamily="2" charset="0"/>
                </a:rPr>
                <a:t>Temporarily Closed</a:t>
              </a:r>
            </a:p>
            <a:p>
              <a:pPr algn="ctr">
                <a:lnSpc>
                  <a:spcPts val="1316"/>
                </a:lnSpc>
              </a:pPr>
              <a:r>
                <a:rPr lang="en-US" sz="940">
                  <a:solidFill>
                    <a:srgbClr val="064379"/>
                  </a:solidFill>
                  <a:latin typeface="Avenir Book" panose="02000503020000020003" pitchFamily="2" charset="0"/>
                </a:rPr>
                <a:t>30%</a:t>
              </a:r>
            </a:p>
          </p:txBody>
        </p:sp>
        <p:sp>
          <p:nvSpPr>
            <p:cNvPr id="19" name="TextBox 19"/>
            <p:cNvSpPr txBox="1"/>
            <p:nvPr/>
          </p:nvSpPr>
          <p:spPr>
            <a:xfrm>
              <a:off x="3334280" y="-19049"/>
              <a:ext cx="1509560" cy="654410"/>
            </a:xfrm>
            <a:prstGeom prst="rect">
              <a:avLst/>
            </a:prstGeom>
          </p:spPr>
          <p:txBody>
            <a:bodyPr wrap="square" lIns="0" tIns="0" rIns="0" bIns="0" rtlCol="0" anchor="t">
              <a:spAutoFit/>
            </a:bodyPr>
            <a:lstStyle/>
            <a:p>
              <a:pPr algn="ctr">
                <a:lnSpc>
                  <a:spcPts val="1316"/>
                </a:lnSpc>
              </a:pPr>
              <a:r>
                <a:rPr lang="en-US" sz="940" dirty="0">
                  <a:solidFill>
                    <a:srgbClr val="064379"/>
                  </a:solidFill>
                  <a:latin typeface="Avenir Book" panose="02000503020000020003" pitchFamily="2" charset="0"/>
                </a:rPr>
                <a:t>Unaffected</a:t>
              </a:r>
            </a:p>
            <a:p>
              <a:pPr algn="ctr">
                <a:lnSpc>
                  <a:spcPts val="1316"/>
                </a:lnSpc>
              </a:pPr>
              <a:r>
                <a:rPr lang="en-US" sz="940" dirty="0">
                  <a:solidFill>
                    <a:srgbClr val="064379"/>
                  </a:solidFill>
                  <a:latin typeface="Avenir Book" panose="02000503020000020003" pitchFamily="2" charset="0"/>
                </a:rPr>
                <a:t>10%</a:t>
              </a:r>
            </a:p>
          </p:txBody>
        </p:sp>
        <p:grpSp>
          <p:nvGrpSpPr>
            <p:cNvPr id="20" name="Group 20"/>
            <p:cNvGrpSpPr>
              <a:grpSpLocks noChangeAspect="1"/>
            </p:cNvGrpSpPr>
            <p:nvPr/>
          </p:nvGrpSpPr>
          <p:grpSpPr>
            <a:xfrm>
              <a:off x="2802038" y="690242"/>
              <a:ext cx="3907901" cy="3907901"/>
              <a:chOff x="0" y="0"/>
              <a:chExt cx="2540000" cy="2540000"/>
            </a:xfrm>
          </p:grpSpPr>
          <p:sp>
            <p:nvSpPr>
              <p:cNvPr id="21" name="Freeform 21"/>
              <p:cNvSpPr/>
              <p:nvPr/>
            </p:nvSpPr>
            <p:spPr>
              <a:xfrm>
                <a:off x="473094" y="0"/>
                <a:ext cx="2174686" cy="2634521"/>
              </a:xfrm>
              <a:custGeom>
                <a:avLst/>
                <a:gdLst/>
                <a:ahLst/>
                <a:cxnLst/>
                <a:rect l="l" t="t" r="r" b="b"/>
                <a:pathLst>
                  <a:path w="2174686" h="2634521">
                    <a:moveTo>
                      <a:pt x="796906" y="0"/>
                    </a:moveTo>
                    <a:cubicBezTo>
                      <a:pt x="1354914" y="0"/>
                      <a:pt x="1847555" y="364235"/>
                      <a:pt x="2011121" y="897733"/>
                    </a:cubicBezTo>
                    <a:cubicBezTo>
                      <a:pt x="2174686" y="1431230"/>
                      <a:pt x="1970855" y="2008997"/>
                      <a:pt x="1508737" y="2321759"/>
                    </a:cubicBezTo>
                    <a:cubicBezTo>
                      <a:pt x="1046618" y="2634521"/>
                      <a:pt x="434482" y="2609000"/>
                      <a:pt x="0" y="2258859"/>
                    </a:cubicBezTo>
                    <a:lnTo>
                      <a:pt x="796906" y="1270000"/>
                    </a:lnTo>
                    <a:close/>
                  </a:path>
                </a:pathLst>
              </a:custGeom>
              <a:solidFill>
                <a:srgbClr val="31356E"/>
              </a:solidFill>
            </p:spPr>
          </p:sp>
          <p:sp>
            <p:nvSpPr>
              <p:cNvPr id="22" name="Freeform 22"/>
              <p:cNvSpPr/>
              <p:nvPr/>
            </p:nvSpPr>
            <p:spPr>
              <a:xfrm>
                <a:off x="-10046" y="206524"/>
                <a:ext cx="1280046" cy="2090928"/>
              </a:xfrm>
              <a:custGeom>
                <a:avLst/>
                <a:gdLst/>
                <a:ahLst/>
                <a:cxnLst/>
                <a:rect l="l" t="t" r="r" b="b"/>
                <a:pathLst>
                  <a:path w="1280046" h="2090928">
                    <a:moveTo>
                      <a:pt x="533559" y="2090928"/>
                    </a:moveTo>
                    <a:cubicBezTo>
                      <a:pt x="195597" y="1845384"/>
                      <a:pt x="0" y="1449342"/>
                      <a:pt x="10443" y="1031729"/>
                    </a:cubicBezTo>
                    <a:cubicBezTo>
                      <a:pt x="20885" y="614116"/>
                      <a:pt x="236031" y="228345"/>
                      <a:pt x="585843" y="0"/>
                    </a:cubicBezTo>
                    <a:lnTo>
                      <a:pt x="1280046" y="1063476"/>
                    </a:lnTo>
                    <a:close/>
                  </a:path>
                </a:pathLst>
              </a:custGeom>
              <a:solidFill>
                <a:srgbClr val="2F5F98"/>
              </a:solidFill>
            </p:spPr>
          </p:sp>
          <p:sp>
            <p:nvSpPr>
              <p:cNvPr id="23" name="Freeform 23"/>
              <p:cNvSpPr/>
              <p:nvPr/>
            </p:nvSpPr>
            <p:spPr>
              <a:xfrm>
                <a:off x="523513" y="0"/>
                <a:ext cx="746487" cy="1270000"/>
              </a:xfrm>
              <a:custGeom>
                <a:avLst/>
                <a:gdLst/>
                <a:ahLst/>
                <a:cxnLst/>
                <a:rect l="l" t="t" r="r" b="b"/>
                <a:pathLst>
                  <a:path w="746487" h="1270000">
                    <a:moveTo>
                      <a:pt x="0" y="242548"/>
                    </a:moveTo>
                    <a:cubicBezTo>
                      <a:pt x="216941" y="84931"/>
                      <a:pt x="478206" y="27"/>
                      <a:pt x="746360" y="0"/>
                    </a:cubicBezTo>
                    <a:lnTo>
                      <a:pt x="746487" y="1270000"/>
                    </a:lnTo>
                    <a:close/>
                  </a:path>
                </a:pathLst>
              </a:custGeom>
              <a:solidFill>
                <a:srgbClr val="2D8BBA"/>
              </a:solidFill>
            </p:spPr>
          </p:sp>
          <p:sp>
            <p:nvSpPr>
              <p:cNvPr id="24" name="Freeform 24"/>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41B8D5"/>
              </a:solidFill>
            </p:spPr>
          </p:sp>
        </p:grpSp>
      </p:grpSp>
      <p:grpSp>
        <p:nvGrpSpPr>
          <p:cNvPr id="25" name="Group 25"/>
          <p:cNvGrpSpPr/>
          <p:nvPr/>
        </p:nvGrpSpPr>
        <p:grpSpPr>
          <a:xfrm>
            <a:off x="9223311" y="3514726"/>
            <a:ext cx="1953951" cy="2662379"/>
            <a:chOff x="0" y="-19050"/>
            <a:chExt cx="3907901" cy="5324758"/>
          </a:xfrm>
        </p:grpSpPr>
        <p:sp>
          <p:nvSpPr>
            <p:cNvPr id="26" name="TextBox 26"/>
            <p:cNvSpPr txBox="1"/>
            <p:nvPr/>
          </p:nvSpPr>
          <p:spPr>
            <a:xfrm>
              <a:off x="500996" y="4651298"/>
              <a:ext cx="1388422" cy="654410"/>
            </a:xfrm>
            <a:prstGeom prst="rect">
              <a:avLst/>
            </a:prstGeom>
          </p:spPr>
          <p:txBody>
            <a:bodyPr lIns="0" tIns="0" rIns="0" bIns="0" rtlCol="0" anchor="t">
              <a:spAutoFit/>
            </a:bodyPr>
            <a:lstStyle/>
            <a:p>
              <a:pPr algn="ctr">
                <a:lnSpc>
                  <a:spcPts val="1316"/>
                </a:lnSpc>
              </a:pPr>
              <a:r>
                <a:rPr lang="en-US" sz="940" dirty="0">
                  <a:solidFill>
                    <a:srgbClr val="064379"/>
                  </a:solidFill>
                  <a:latin typeface="Avenir Book" panose="02000503020000020003" pitchFamily="2" charset="0"/>
                </a:rPr>
                <a:t>Staff Let Go</a:t>
              </a:r>
            </a:p>
            <a:p>
              <a:pPr algn="ctr">
                <a:lnSpc>
                  <a:spcPts val="1316"/>
                </a:lnSpc>
              </a:pPr>
              <a:r>
                <a:rPr lang="en-US" sz="940" dirty="0">
                  <a:solidFill>
                    <a:srgbClr val="064379"/>
                  </a:solidFill>
                  <a:latin typeface="Avenir Book" panose="02000503020000020003" pitchFamily="2" charset="0"/>
                </a:rPr>
                <a:t>90%</a:t>
              </a:r>
            </a:p>
          </p:txBody>
        </p:sp>
        <p:sp>
          <p:nvSpPr>
            <p:cNvPr id="27" name="TextBox 27"/>
            <p:cNvSpPr txBox="1"/>
            <p:nvPr/>
          </p:nvSpPr>
          <p:spPr>
            <a:xfrm>
              <a:off x="1865456" y="-19050"/>
              <a:ext cx="1694480" cy="654410"/>
            </a:xfrm>
            <a:prstGeom prst="rect">
              <a:avLst/>
            </a:prstGeom>
          </p:spPr>
          <p:txBody>
            <a:bodyPr lIns="0" tIns="0" rIns="0" bIns="0" rtlCol="0" anchor="t">
              <a:spAutoFit/>
            </a:bodyPr>
            <a:lstStyle/>
            <a:p>
              <a:pPr algn="ctr">
                <a:lnSpc>
                  <a:spcPts val="1316"/>
                </a:lnSpc>
              </a:pPr>
              <a:r>
                <a:rPr lang="en-US" sz="940">
                  <a:solidFill>
                    <a:srgbClr val="064379"/>
                  </a:solidFill>
                  <a:latin typeface="Avenir Book" panose="02000503020000020003" pitchFamily="2" charset="0"/>
                </a:rPr>
                <a:t>Staff Retained</a:t>
              </a:r>
            </a:p>
            <a:p>
              <a:pPr algn="ctr">
                <a:lnSpc>
                  <a:spcPts val="1316"/>
                </a:lnSpc>
              </a:pPr>
              <a:r>
                <a:rPr lang="en-US" sz="940">
                  <a:solidFill>
                    <a:srgbClr val="064379"/>
                  </a:solidFill>
                  <a:latin typeface="Avenir Book" panose="02000503020000020003" pitchFamily="2" charset="0"/>
                </a:rPr>
                <a:t>10%</a:t>
              </a:r>
            </a:p>
          </p:txBody>
        </p:sp>
        <p:grpSp>
          <p:nvGrpSpPr>
            <p:cNvPr id="28" name="Group 28"/>
            <p:cNvGrpSpPr>
              <a:grpSpLocks noChangeAspect="1"/>
            </p:cNvGrpSpPr>
            <p:nvPr/>
          </p:nvGrpSpPr>
          <p:grpSpPr>
            <a:xfrm>
              <a:off x="0" y="690242"/>
              <a:ext cx="3907901" cy="3907901"/>
              <a:chOff x="0" y="0"/>
              <a:chExt cx="2540000" cy="2540000"/>
            </a:xfrm>
          </p:grpSpPr>
          <p:sp>
            <p:nvSpPr>
              <p:cNvPr id="29" name="Freeform 29"/>
              <p:cNvSpPr/>
              <p:nvPr/>
            </p:nvSpPr>
            <p:spPr>
              <a:xfrm>
                <a:off x="1270000" y="0"/>
                <a:ext cx="796906" cy="1270000"/>
              </a:xfrm>
              <a:custGeom>
                <a:avLst/>
                <a:gdLst/>
                <a:ahLst/>
                <a:cxnLst/>
                <a:rect l="l" t="t" r="r" b="b"/>
                <a:pathLst>
                  <a:path w="796906" h="1270000">
                    <a:moveTo>
                      <a:pt x="0" y="0"/>
                    </a:moveTo>
                    <a:cubicBezTo>
                      <a:pt x="289939" y="0"/>
                      <a:pt x="571150" y="99209"/>
                      <a:pt x="796906" y="281141"/>
                    </a:cubicBezTo>
                    <a:lnTo>
                      <a:pt x="0" y="1270000"/>
                    </a:lnTo>
                    <a:close/>
                  </a:path>
                </a:pathLst>
              </a:custGeom>
              <a:solidFill>
                <a:srgbClr val="31356E"/>
              </a:solidFill>
            </p:spPr>
          </p:sp>
          <p:sp>
            <p:nvSpPr>
              <p:cNvPr id="30" name="Freeform 30"/>
              <p:cNvSpPr/>
              <p:nvPr/>
            </p:nvSpPr>
            <p:spPr>
              <a:xfrm>
                <a:off x="-82056" y="0"/>
                <a:ext cx="2767239" cy="2670872"/>
              </a:xfrm>
              <a:custGeom>
                <a:avLst/>
                <a:gdLst/>
                <a:ahLst/>
                <a:cxnLst/>
                <a:rect l="l" t="t" r="r" b="b"/>
                <a:pathLst>
                  <a:path w="2767239" h="2670872">
                    <a:moveTo>
                      <a:pt x="2098543" y="242548"/>
                    </a:moveTo>
                    <a:cubicBezTo>
                      <a:pt x="2603929" y="609733"/>
                      <a:pt x="2767239" y="1289928"/>
                      <a:pt x="2483649" y="1846540"/>
                    </a:cubicBezTo>
                    <a:cubicBezTo>
                      <a:pt x="2200059" y="2403151"/>
                      <a:pt x="1553791" y="2670872"/>
                      <a:pt x="959665" y="2477861"/>
                    </a:cubicBezTo>
                    <a:cubicBezTo>
                      <a:pt x="365538" y="2284851"/>
                      <a:pt x="0" y="1688430"/>
                      <a:pt x="97677" y="1071422"/>
                    </a:cubicBezTo>
                    <a:cubicBezTo>
                      <a:pt x="195354" y="454414"/>
                      <a:pt x="727237" y="62"/>
                      <a:pt x="1351929" y="0"/>
                    </a:cubicBezTo>
                    <a:lnTo>
                      <a:pt x="1352056" y="1270000"/>
                    </a:lnTo>
                    <a:close/>
                  </a:path>
                </a:pathLst>
              </a:custGeom>
              <a:solidFill>
                <a:srgbClr val="2F5F98"/>
              </a:solidFill>
            </p:spPr>
          </p:sp>
          <p:sp>
            <p:nvSpPr>
              <p:cNvPr id="31" name="Freeform 31"/>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2D8BBA"/>
              </a:solidFill>
            </p:spPr>
          </p:sp>
        </p:grpSp>
      </p:grpSp>
      <p:sp>
        <p:nvSpPr>
          <p:cNvPr id="32" name="TextBox 32"/>
          <p:cNvSpPr txBox="1"/>
          <p:nvPr/>
        </p:nvSpPr>
        <p:spPr>
          <a:xfrm>
            <a:off x="1669599" y="2048260"/>
            <a:ext cx="1257899" cy="369525"/>
          </a:xfrm>
          <a:prstGeom prst="rect">
            <a:avLst/>
          </a:prstGeom>
        </p:spPr>
        <p:txBody>
          <a:bodyPr wrap="square" lIns="0" tIns="0" rIns="0" bIns="0" rtlCol="0" anchor="t">
            <a:spAutoFit/>
          </a:bodyPr>
          <a:lstStyle/>
          <a:p>
            <a:pPr algn="ctr">
              <a:lnSpc>
                <a:spcPts val="2939"/>
              </a:lnSpc>
            </a:pPr>
            <a:r>
              <a:rPr lang="en-US" sz="2400" b="1" spc="449" dirty="0">
                <a:solidFill>
                  <a:srgbClr val="064379"/>
                </a:solidFill>
                <a:latin typeface="Avenir Book" panose="02000503020000020003" pitchFamily="2" charset="0"/>
              </a:rPr>
              <a:t>Hotels</a:t>
            </a:r>
            <a:endParaRPr lang="en-US" sz="2100" b="1" spc="449" dirty="0">
              <a:solidFill>
                <a:srgbClr val="064379"/>
              </a:solidFill>
              <a:latin typeface="Avenir Book" panose="02000503020000020003" pitchFamily="2" charset="0"/>
            </a:endParaRPr>
          </a:p>
        </p:txBody>
      </p:sp>
      <p:sp>
        <p:nvSpPr>
          <p:cNvPr id="33" name="TextBox 33"/>
          <p:cNvSpPr txBox="1"/>
          <p:nvPr/>
        </p:nvSpPr>
        <p:spPr>
          <a:xfrm>
            <a:off x="9518554" y="2048260"/>
            <a:ext cx="1418803" cy="358175"/>
          </a:xfrm>
          <a:prstGeom prst="rect">
            <a:avLst/>
          </a:prstGeom>
        </p:spPr>
        <p:txBody>
          <a:bodyPr wrap="square" lIns="0" tIns="0" rIns="0" bIns="0" rtlCol="0" anchor="t">
            <a:spAutoFit/>
          </a:bodyPr>
          <a:lstStyle/>
          <a:p>
            <a:pPr algn="ctr">
              <a:lnSpc>
                <a:spcPts val="2939"/>
              </a:lnSpc>
            </a:pPr>
            <a:r>
              <a:rPr lang="en-US" sz="2100" b="1" spc="533" dirty="0">
                <a:solidFill>
                  <a:srgbClr val="064379"/>
                </a:solidFill>
                <a:latin typeface="Avenir Book" panose="02000503020000020003" pitchFamily="2" charset="0"/>
              </a:rPr>
              <a:t>Airlines</a:t>
            </a:r>
          </a:p>
        </p:txBody>
      </p:sp>
      <p:sp>
        <p:nvSpPr>
          <p:cNvPr id="34" name="TextBox 34"/>
          <p:cNvSpPr txBox="1"/>
          <p:nvPr/>
        </p:nvSpPr>
        <p:spPr>
          <a:xfrm>
            <a:off x="4622800" y="2048260"/>
            <a:ext cx="2984798" cy="358175"/>
          </a:xfrm>
          <a:prstGeom prst="rect">
            <a:avLst/>
          </a:prstGeom>
        </p:spPr>
        <p:txBody>
          <a:bodyPr wrap="square" lIns="0" tIns="0" rIns="0" bIns="0" rtlCol="0" anchor="t">
            <a:spAutoFit/>
          </a:bodyPr>
          <a:lstStyle/>
          <a:p>
            <a:pPr algn="ctr">
              <a:lnSpc>
                <a:spcPts val="2939"/>
              </a:lnSpc>
            </a:pPr>
            <a:r>
              <a:rPr lang="en-US" sz="2100" b="1" spc="466" dirty="0">
                <a:solidFill>
                  <a:srgbClr val="064379"/>
                </a:solidFill>
                <a:latin typeface="Avenir Book" panose="02000503020000020003" pitchFamily="2" charset="0"/>
              </a:rPr>
              <a:t>Small Businesses</a:t>
            </a:r>
          </a:p>
        </p:txBody>
      </p:sp>
      <p:sp>
        <p:nvSpPr>
          <p:cNvPr id="35" name="TextBox 35"/>
          <p:cNvSpPr txBox="1"/>
          <p:nvPr/>
        </p:nvSpPr>
        <p:spPr>
          <a:xfrm>
            <a:off x="4391373" y="2438952"/>
            <a:ext cx="3409255" cy="644792"/>
          </a:xfrm>
          <a:prstGeom prst="rect">
            <a:avLst/>
          </a:prstGeom>
        </p:spPr>
        <p:txBody>
          <a:bodyPr lIns="0" tIns="0" rIns="0" bIns="0" rtlCol="0" anchor="t">
            <a:spAutoFit/>
          </a:bodyPr>
          <a:lstStyle/>
          <a:p>
            <a:pPr algn="ctr">
              <a:lnSpc>
                <a:spcPts val="1680"/>
              </a:lnSpc>
            </a:pPr>
            <a:r>
              <a:rPr lang="en-US" sz="1200" b="1" spc="92" dirty="0">
                <a:solidFill>
                  <a:srgbClr val="064379"/>
                </a:solidFill>
                <a:latin typeface="Avenir Book" panose="02000503020000020003" pitchFamily="2" charset="0"/>
              </a:rPr>
              <a:t>30% of small businesses closed permanently </a:t>
            </a:r>
          </a:p>
          <a:p>
            <a:pPr algn="ctr">
              <a:lnSpc>
                <a:spcPts val="1680"/>
              </a:lnSpc>
            </a:pPr>
            <a:r>
              <a:rPr lang="en-US" sz="1200" b="1" spc="92" dirty="0">
                <a:solidFill>
                  <a:srgbClr val="064379"/>
                </a:solidFill>
                <a:latin typeface="Avenir Book" panose="02000503020000020003" pitchFamily="2" charset="0"/>
              </a:rPr>
              <a:t>due to the pandemic</a:t>
            </a:r>
          </a:p>
        </p:txBody>
      </p:sp>
      <p:sp>
        <p:nvSpPr>
          <p:cNvPr id="36" name="TextBox 36"/>
          <p:cNvSpPr txBox="1"/>
          <p:nvPr/>
        </p:nvSpPr>
        <p:spPr>
          <a:xfrm>
            <a:off x="950855" y="2438952"/>
            <a:ext cx="2824659" cy="426784"/>
          </a:xfrm>
          <a:prstGeom prst="rect">
            <a:avLst/>
          </a:prstGeom>
        </p:spPr>
        <p:txBody>
          <a:bodyPr lIns="0" tIns="0" rIns="0" bIns="0" rtlCol="0" anchor="t">
            <a:spAutoFit/>
          </a:bodyPr>
          <a:lstStyle/>
          <a:p>
            <a:pPr algn="ctr">
              <a:lnSpc>
                <a:spcPts val="1680"/>
              </a:lnSpc>
            </a:pPr>
            <a:r>
              <a:rPr lang="en-US" sz="1200" spc="83" dirty="0">
                <a:solidFill>
                  <a:srgbClr val="064379"/>
                </a:solidFill>
                <a:latin typeface="Avenir Book" panose="02000503020000020003" pitchFamily="2" charset="0"/>
              </a:rPr>
              <a:t>80% of hotel rooms were left vacant </a:t>
            </a:r>
          </a:p>
          <a:p>
            <a:pPr algn="ctr">
              <a:lnSpc>
                <a:spcPts val="1680"/>
              </a:lnSpc>
            </a:pPr>
            <a:r>
              <a:rPr lang="en-US" sz="1200" spc="83" dirty="0">
                <a:solidFill>
                  <a:srgbClr val="064379"/>
                </a:solidFill>
                <a:latin typeface="Avenir Book" panose="02000503020000020003" pitchFamily="2" charset="0"/>
              </a:rPr>
              <a:t>due to the pandemic</a:t>
            </a:r>
          </a:p>
        </p:txBody>
      </p:sp>
      <p:sp>
        <p:nvSpPr>
          <p:cNvPr id="37" name="TextBox 37"/>
          <p:cNvSpPr txBox="1"/>
          <p:nvPr/>
        </p:nvSpPr>
        <p:spPr>
          <a:xfrm>
            <a:off x="8981732" y="2438952"/>
            <a:ext cx="2437110" cy="644792"/>
          </a:xfrm>
          <a:prstGeom prst="rect">
            <a:avLst/>
          </a:prstGeom>
        </p:spPr>
        <p:txBody>
          <a:bodyPr lIns="0" tIns="0" rIns="0" bIns="0" rtlCol="0" anchor="t">
            <a:spAutoFit/>
          </a:bodyPr>
          <a:lstStyle/>
          <a:p>
            <a:pPr algn="ctr">
              <a:lnSpc>
                <a:spcPts val="1680"/>
              </a:lnSpc>
            </a:pPr>
            <a:r>
              <a:rPr lang="en-US" sz="1200" b="1" spc="101">
                <a:solidFill>
                  <a:srgbClr val="064379"/>
                </a:solidFill>
                <a:latin typeface="Avenir Book" panose="02000503020000020003" pitchFamily="2" charset="0"/>
              </a:rPr>
              <a:t>90% of airline staff were let go</a:t>
            </a:r>
          </a:p>
          <a:p>
            <a:pPr algn="ctr">
              <a:lnSpc>
                <a:spcPts val="1680"/>
              </a:lnSpc>
            </a:pPr>
            <a:r>
              <a:rPr lang="en-US" sz="1200" b="1" spc="101">
                <a:solidFill>
                  <a:srgbClr val="064379"/>
                </a:solidFill>
                <a:latin typeface="Avenir Book" panose="02000503020000020003" pitchFamily="2" charset="0"/>
              </a:rPr>
              <a:t>due to the pandemic</a:t>
            </a:r>
          </a:p>
        </p:txBody>
      </p:sp>
      <p:sp>
        <p:nvSpPr>
          <p:cNvPr id="39" name="TextBox 39"/>
          <p:cNvSpPr txBox="1"/>
          <p:nvPr/>
        </p:nvSpPr>
        <p:spPr>
          <a:xfrm>
            <a:off x="216077" y="6394901"/>
            <a:ext cx="339328" cy="350032"/>
          </a:xfrm>
          <a:prstGeom prst="rect">
            <a:avLst/>
          </a:prstGeom>
        </p:spPr>
        <p:txBody>
          <a:bodyPr lIns="0" tIns="0" rIns="0" bIns="0" rtlCol="0" anchor="t">
            <a:spAutoFit/>
          </a:bodyPr>
          <a:lstStyle/>
          <a:p>
            <a:pPr algn="ctr">
              <a:lnSpc>
                <a:spcPts val="2939"/>
              </a:lnSpc>
            </a:pPr>
            <a:r>
              <a:rPr lang="en-US" sz="2100">
                <a:solidFill>
                  <a:srgbClr val="F3F7FA"/>
                </a:solidFill>
                <a:latin typeface="Antic"/>
              </a:rPr>
              <a:t>20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D09BC6F8-F413-51CF-AE9C-AB89B423FE9B}"/>
              </a:ext>
            </a:extLst>
          </p:cNvPr>
          <p:cNvSpPr/>
          <p:nvPr/>
        </p:nvSpPr>
        <p:spPr>
          <a:xfrm rot="5400000">
            <a:off x="2658399" y="-2654559"/>
            <a:ext cx="6857999" cy="12174794"/>
          </a:xfrm>
          <a:prstGeom prst="rect">
            <a:avLst/>
          </a:prstGeom>
          <a:solidFill>
            <a:srgbClr val="F3F7FA"/>
          </a:solidFill>
        </p:spPr>
      </p:sp>
      <p:sp>
        <p:nvSpPr>
          <p:cNvPr id="2" name="Footer Placeholder 1">
            <a:extLst>
              <a:ext uri="{FF2B5EF4-FFF2-40B4-BE49-F238E27FC236}">
                <a16:creationId xmlns:a16="http://schemas.microsoft.com/office/drawing/2014/main" id="{37FDD0D6-680B-05BC-2F38-A99044ED65AB}"/>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D74195BC-766E-8E28-7989-32118960CC75}"/>
              </a:ext>
            </a:extLst>
          </p:cNvPr>
          <p:cNvSpPr>
            <a:spLocks noGrp="1"/>
          </p:cNvSpPr>
          <p:nvPr>
            <p:ph type="sldNum" sz="quarter" idx="12"/>
          </p:nvPr>
        </p:nvSpPr>
        <p:spPr/>
        <p:txBody>
          <a:bodyPr/>
          <a:lstStyle/>
          <a:p>
            <a:fld id="{6D22F896-40B5-4ADD-8801-0D06FADFA095}" type="slidenum">
              <a:rPr lang="en-US" smtClean="0">
                <a:solidFill>
                  <a:schemeClr val="tx1"/>
                </a:solidFill>
              </a:rPr>
              <a:t>21</a:t>
            </a:fld>
            <a:endParaRPr lang="en-US" dirty="0">
              <a:solidFill>
                <a:schemeClr val="tx1"/>
              </a:solidFill>
            </a:endParaRPr>
          </a:p>
        </p:txBody>
      </p:sp>
      <p:pic>
        <p:nvPicPr>
          <p:cNvPr id="8" name="Picture 2">
            <a:extLst>
              <a:ext uri="{FF2B5EF4-FFF2-40B4-BE49-F238E27FC236}">
                <a16:creationId xmlns:a16="http://schemas.microsoft.com/office/drawing/2014/main" id="{4AF8ED77-1B0E-6E6B-E68F-B2F464891981}"/>
              </a:ext>
            </a:extLst>
          </p:cNvPr>
          <p:cNvPicPr>
            <a:picLocks noChangeAspect="1"/>
          </p:cNvPicPr>
          <p:nvPr/>
        </p:nvPicPr>
        <p:blipFill>
          <a:blip r:embed="rId2"/>
          <a:srcRect/>
          <a:stretch>
            <a:fillRect/>
          </a:stretch>
        </p:blipFill>
        <p:spPr>
          <a:xfrm>
            <a:off x="8315186" y="2480888"/>
            <a:ext cx="3561225" cy="4365853"/>
          </a:xfrm>
          <a:prstGeom prst="rect">
            <a:avLst/>
          </a:prstGeom>
        </p:spPr>
      </p:pic>
      <p:pic>
        <p:nvPicPr>
          <p:cNvPr id="9" name="Picture 3">
            <a:extLst>
              <a:ext uri="{FF2B5EF4-FFF2-40B4-BE49-F238E27FC236}">
                <a16:creationId xmlns:a16="http://schemas.microsoft.com/office/drawing/2014/main" id="{282C7DAA-162D-F5B5-CAD5-72BE3B359C83}"/>
              </a:ext>
            </a:extLst>
          </p:cNvPr>
          <p:cNvPicPr>
            <a:picLocks noChangeAspect="1"/>
          </p:cNvPicPr>
          <p:nvPr/>
        </p:nvPicPr>
        <p:blipFill>
          <a:blip r:embed="rId3"/>
          <a:srcRect/>
          <a:stretch>
            <a:fillRect/>
          </a:stretch>
        </p:blipFill>
        <p:spPr>
          <a:xfrm>
            <a:off x="815240" y="4019387"/>
            <a:ext cx="1996307" cy="2725637"/>
          </a:xfrm>
          <a:prstGeom prst="rect">
            <a:avLst/>
          </a:prstGeom>
        </p:spPr>
      </p:pic>
      <p:pic>
        <p:nvPicPr>
          <p:cNvPr id="10" name="Picture 8">
            <a:extLst>
              <a:ext uri="{FF2B5EF4-FFF2-40B4-BE49-F238E27FC236}">
                <a16:creationId xmlns:a16="http://schemas.microsoft.com/office/drawing/2014/main" id="{1D3922AC-E460-003D-1904-7F9865CA6477}"/>
              </a:ext>
            </a:extLst>
          </p:cNvPr>
          <p:cNvPicPr>
            <a:picLocks noChangeAspect="1"/>
          </p:cNvPicPr>
          <p:nvPr/>
        </p:nvPicPr>
        <p:blipFill>
          <a:blip r:embed="rId4">
            <a:alphaModFix amt="7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82753" y="2695183"/>
            <a:ext cx="3561226" cy="3561226"/>
          </a:xfrm>
          <a:prstGeom prst="rect">
            <a:avLst/>
          </a:prstGeom>
        </p:spPr>
      </p:pic>
      <p:sp>
        <p:nvSpPr>
          <p:cNvPr id="11" name="TextBox 9">
            <a:extLst>
              <a:ext uri="{FF2B5EF4-FFF2-40B4-BE49-F238E27FC236}">
                <a16:creationId xmlns:a16="http://schemas.microsoft.com/office/drawing/2014/main" id="{E0A169D1-3CD0-9E31-AA70-16F373ED3EC3}"/>
              </a:ext>
            </a:extLst>
          </p:cNvPr>
          <p:cNvSpPr txBox="1"/>
          <p:nvPr/>
        </p:nvSpPr>
        <p:spPr>
          <a:xfrm>
            <a:off x="420828" y="891785"/>
            <a:ext cx="9432009" cy="1644168"/>
          </a:xfrm>
          <a:prstGeom prst="rect">
            <a:avLst/>
          </a:prstGeom>
        </p:spPr>
        <p:txBody>
          <a:bodyPr wrap="square" lIns="0" tIns="0" rIns="0" bIns="0" rtlCol="0" anchor="t">
            <a:spAutoFit/>
          </a:bodyPr>
          <a:lstStyle/>
          <a:p>
            <a:pPr algn="just">
              <a:lnSpc>
                <a:spcPts val="2585"/>
              </a:lnSpc>
              <a:spcBef>
                <a:spcPct val="0"/>
              </a:spcBef>
            </a:pPr>
            <a:r>
              <a:rPr lang="en-US" sz="1600" dirty="0">
                <a:solidFill>
                  <a:srgbClr val="064379"/>
                </a:solidFill>
                <a:latin typeface="Avenir Book" panose="02000503020000020003" pitchFamily="2" charset="0"/>
              </a:rPr>
              <a:t>Since the outbreak of the new coronavirus in 2019, body temperature detection has become a necessary means to identify and prevent viral infections. Handheld infrared thermometers require short distances between humans, slow speeds, no record verification and require a large number of staff. </a:t>
            </a:r>
          </a:p>
          <a:p>
            <a:pPr>
              <a:lnSpc>
                <a:spcPts val="2585"/>
              </a:lnSpc>
              <a:spcBef>
                <a:spcPct val="0"/>
              </a:spcBef>
            </a:pPr>
            <a:endParaRPr lang="en-US" sz="1600" dirty="0">
              <a:solidFill>
                <a:srgbClr val="064379"/>
              </a:solidFill>
              <a:latin typeface="Avenir Book" panose="02000503020000020003" pitchFamily="2" charset="0"/>
            </a:endParaRPr>
          </a:p>
          <a:p>
            <a:pPr>
              <a:lnSpc>
                <a:spcPts val="2585"/>
              </a:lnSpc>
              <a:spcBef>
                <a:spcPct val="0"/>
              </a:spcBef>
            </a:pPr>
            <a:endParaRPr lang="en-US" sz="1600" dirty="0">
              <a:solidFill>
                <a:srgbClr val="064379"/>
              </a:solidFill>
              <a:latin typeface="Avenir Book" panose="02000503020000020003" pitchFamily="2" charset="0"/>
            </a:endParaRPr>
          </a:p>
        </p:txBody>
      </p:sp>
      <p:sp>
        <p:nvSpPr>
          <p:cNvPr id="12" name="TextBox 10">
            <a:extLst>
              <a:ext uri="{FF2B5EF4-FFF2-40B4-BE49-F238E27FC236}">
                <a16:creationId xmlns:a16="http://schemas.microsoft.com/office/drawing/2014/main" id="{E2686AD1-131B-A5A6-9D28-09CDBAE7D4A7}"/>
              </a:ext>
            </a:extLst>
          </p:cNvPr>
          <p:cNvSpPr txBox="1"/>
          <p:nvPr/>
        </p:nvSpPr>
        <p:spPr>
          <a:xfrm>
            <a:off x="4184677" y="3375940"/>
            <a:ext cx="2757377" cy="2295885"/>
          </a:xfrm>
          <a:prstGeom prst="rect">
            <a:avLst/>
          </a:prstGeom>
        </p:spPr>
        <p:txBody>
          <a:bodyPr wrap="square" lIns="0" tIns="0" rIns="0" bIns="0" rtlCol="0" anchor="t">
            <a:spAutoFit/>
          </a:bodyPr>
          <a:lstStyle/>
          <a:p>
            <a:pPr algn="ctr">
              <a:lnSpc>
                <a:spcPts val="2585"/>
              </a:lnSpc>
              <a:spcBef>
                <a:spcPct val="0"/>
              </a:spcBef>
            </a:pPr>
            <a:r>
              <a:rPr lang="en-US" sz="1200" dirty="0">
                <a:solidFill>
                  <a:srgbClr val="000000"/>
                </a:solidFill>
                <a:latin typeface="Avenir Book" panose="02000503020000020003" pitchFamily="2" charset="0"/>
              </a:rPr>
              <a:t>Using the face recognition temperature measurement access control, this device can save labor costs, reduce needless contact, and avoid cross-infection. It replaces fingerprint attendance check-ins. Allowing a smooth transition back to work and business.</a:t>
            </a:r>
          </a:p>
        </p:txBody>
      </p:sp>
      <p:sp>
        <p:nvSpPr>
          <p:cNvPr id="13" name="TextBox 11">
            <a:extLst>
              <a:ext uri="{FF2B5EF4-FFF2-40B4-BE49-F238E27FC236}">
                <a16:creationId xmlns:a16="http://schemas.microsoft.com/office/drawing/2014/main" id="{FEFC083C-93E8-02A1-6D1D-AFF2CC8243E7}"/>
              </a:ext>
            </a:extLst>
          </p:cNvPr>
          <p:cNvSpPr txBox="1"/>
          <p:nvPr/>
        </p:nvSpPr>
        <p:spPr>
          <a:xfrm>
            <a:off x="420828" y="194348"/>
            <a:ext cx="9726753" cy="651076"/>
          </a:xfrm>
          <a:prstGeom prst="rect">
            <a:avLst/>
          </a:prstGeom>
        </p:spPr>
        <p:txBody>
          <a:bodyPr wrap="square" lIns="0" tIns="0" rIns="0" bIns="0" rtlCol="0" anchor="t">
            <a:spAutoFit/>
          </a:bodyPr>
          <a:lstStyle/>
          <a:p>
            <a:pPr>
              <a:lnSpc>
                <a:spcPts val="5199"/>
              </a:lnSpc>
            </a:pPr>
            <a:r>
              <a:rPr lang="en-US" sz="3600" b="1" spc="600" dirty="0">
                <a:solidFill>
                  <a:srgbClr val="074379"/>
                </a:solidFill>
                <a:latin typeface="Avenir Book" panose="02000503020000020003" pitchFamily="2" charset="0"/>
              </a:rPr>
              <a:t>Viperatron VaxiPass</a:t>
            </a:r>
          </a:p>
        </p:txBody>
      </p:sp>
    </p:spTree>
    <p:extLst>
      <p:ext uri="{BB962C8B-B14F-4D97-AF65-F5344CB8AC3E}">
        <p14:creationId xmlns:p14="http://schemas.microsoft.com/office/powerpoint/2010/main" val="1807020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rgbClr val="064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solidFill>
                <a:srgbClr val="002060"/>
              </a:solidFill>
            </a:endParaRPr>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4" name="AutoShape 2">
            <a:extLst>
              <a:ext uri="{FF2B5EF4-FFF2-40B4-BE49-F238E27FC236}">
                <a16:creationId xmlns:a16="http://schemas.microsoft.com/office/drawing/2014/main" id="{91EFC6B4-559E-B972-BCEC-310EC15D94C1}"/>
              </a:ext>
            </a:extLst>
          </p:cNvPr>
          <p:cNvSpPr/>
          <p:nvPr/>
        </p:nvSpPr>
        <p:spPr>
          <a:xfrm>
            <a:off x="2048540" y="0"/>
            <a:ext cx="10143460" cy="6858000"/>
          </a:xfrm>
          <a:prstGeom prst="rect">
            <a:avLst/>
          </a:prstGeom>
          <a:solidFill>
            <a:srgbClr val="F3F7FA"/>
          </a:solidFill>
        </p:spPr>
        <p:txBody>
          <a:bodyPr/>
          <a:lstStyle/>
          <a:p>
            <a:endParaRPr lang="en-AE" dirty="0"/>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22</a:t>
            </a:fld>
            <a:endParaRPr lang="en-US" dirty="0">
              <a:solidFill>
                <a:srgbClr val="002060"/>
              </a:solidFill>
            </a:endParaRPr>
          </a:p>
        </p:txBody>
      </p:sp>
      <p:pic>
        <p:nvPicPr>
          <p:cNvPr id="11" name="Picture 2">
            <a:extLst>
              <a:ext uri="{FF2B5EF4-FFF2-40B4-BE49-F238E27FC236}">
                <a16:creationId xmlns:a16="http://schemas.microsoft.com/office/drawing/2014/main" id="{385B0029-EBA8-9423-4CAE-4F4563E415C0}"/>
              </a:ext>
            </a:extLst>
          </p:cNvPr>
          <p:cNvPicPr>
            <a:picLocks noChangeAspect="1"/>
          </p:cNvPicPr>
          <p:nvPr/>
        </p:nvPicPr>
        <p:blipFill>
          <a:blip r:embed="rId2"/>
          <a:srcRect l="3586" r="36870"/>
          <a:stretch>
            <a:fillRect/>
          </a:stretch>
        </p:blipFill>
        <p:spPr>
          <a:xfrm>
            <a:off x="2037501" y="0"/>
            <a:ext cx="4857973" cy="6858000"/>
          </a:xfrm>
          <a:prstGeom prst="rect">
            <a:avLst/>
          </a:prstGeom>
        </p:spPr>
      </p:pic>
      <p:sp>
        <p:nvSpPr>
          <p:cNvPr id="12" name="TextBox 3">
            <a:extLst>
              <a:ext uri="{FF2B5EF4-FFF2-40B4-BE49-F238E27FC236}">
                <a16:creationId xmlns:a16="http://schemas.microsoft.com/office/drawing/2014/main" id="{521A7894-1DE2-8552-6C6C-283C7B72D3E8}"/>
              </a:ext>
            </a:extLst>
          </p:cNvPr>
          <p:cNvSpPr txBox="1"/>
          <p:nvPr/>
        </p:nvSpPr>
        <p:spPr>
          <a:xfrm rot="-5400000">
            <a:off x="-1650377" y="2474093"/>
            <a:ext cx="5280926" cy="1112228"/>
          </a:xfrm>
          <a:prstGeom prst="rect">
            <a:avLst/>
          </a:prstGeom>
        </p:spPr>
        <p:txBody>
          <a:bodyPr wrap="square" lIns="0" tIns="0" rIns="0" bIns="0" rtlCol="0" anchor="t">
            <a:spAutoFit/>
          </a:bodyPr>
          <a:lstStyle/>
          <a:p>
            <a:pPr>
              <a:lnSpc>
                <a:spcPts val="9100"/>
              </a:lnSpc>
            </a:pPr>
            <a:r>
              <a:rPr lang="en-US" sz="7000" spc="209" dirty="0">
                <a:solidFill>
                  <a:srgbClr val="F3F7FA"/>
                </a:solidFill>
                <a:latin typeface="Open Sans Bold"/>
              </a:rPr>
              <a:t>Introducing</a:t>
            </a:r>
          </a:p>
        </p:txBody>
      </p:sp>
      <p:grpSp>
        <p:nvGrpSpPr>
          <p:cNvPr id="19" name="Group 5">
            <a:extLst>
              <a:ext uri="{FF2B5EF4-FFF2-40B4-BE49-F238E27FC236}">
                <a16:creationId xmlns:a16="http://schemas.microsoft.com/office/drawing/2014/main" id="{822406F7-BEBB-05F1-2650-61067FA61EB4}"/>
              </a:ext>
            </a:extLst>
          </p:cNvPr>
          <p:cNvGrpSpPr/>
          <p:nvPr/>
        </p:nvGrpSpPr>
        <p:grpSpPr>
          <a:xfrm>
            <a:off x="7322696" y="1323706"/>
            <a:ext cx="4488304" cy="4033057"/>
            <a:chOff x="0" y="-38100"/>
            <a:chExt cx="7568163" cy="8475787"/>
          </a:xfrm>
        </p:grpSpPr>
        <p:sp>
          <p:nvSpPr>
            <p:cNvPr id="20" name="TextBox 6">
              <a:extLst>
                <a:ext uri="{FF2B5EF4-FFF2-40B4-BE49-F238E27FC236}">
                  <a16:creationId xmlns:a16="http://schemas.microsoft.com/office/drawing/2014/main" id="{20EE4D28-E7AD-6E4F-F139-2330E9ADBB98}"/>
                </a:ext>
              </a:extLst>
            </p:cNvPr>
            <p:cNvSpPr txBox="1"/>
            <p:nvPr/>
          </p:nvSpPr>
          <p:spPr>
            <a:xfrm>
              <a:off x="0" y="-38100"/>
              <a:ext cx="7568163" cy="1034908"/>
            </a:xfrm>
            <a:prstGeom prst="rect">
              <a:avLst/>
            </a:prstGeom>
          </p:spPr>
          <p:txBody>
            <a:bodyPr lIns="0" tIns="0" rIns="0" bIns="0" rtlCol="0" anchor="t">
              <a:spAutoFit/>
            </a:bodyPr>
            <a:lstStyle/>
            <a:p>
              <a:pPr algn="ctr"/>
              <a:r>
                <a:rPr lang="en-US" sz="3200" b="1" spc="300" dirty="0">
                  <a:solidFill>
                    <a:srgbClr val="064379"/>
                  </a:solidFill>
                  <a:latin typeface="Avenir Book" panose="02000503020000020003" pitchFamily="2" charset="0"/>
                </a:rPr>
                <a:t>Viperatron VaxiPass</a:t>
              </a:r>
            </a:p>
          </p:txBody>
        </p:sp>
        <p:sp>
          <p:nvSpPr>
            <p:cNvPr id="22" name="TextBox 7">
              <a:extLst>
                <a:ext uri="{FF2B5EF4-FFF2-40B4-BE49-F238E27FC236}">
                  <a16:creationId xmlns:a16="http://schemas.microsoft.com/office/drawing/2014/main" id="{9FACE35C-0B29-EA00-1157-9F1D65B1B291}"/>
                </a:ext>
              </a:extLst>
            </p:cNvPr>
            <p:cNvSpPr txBox="1"/>
            <p:nvPr/>
          </p:nvSpPr>
          <p:spPr>
            <a:xfrm>
              <a:off x="0" y="2384022"/>
              <a:ext cx="7568163" cy="6053665"/>
            </a:xfrm>
            <a:prstGeom prst="rect">
              <a:avLst/>
            </a:prstGeom>
          </p:spPr>
          <p:txBody>
            <a:bodyPr lIns="0" tIns="0" rIns="0" bIns="0" rtlCol="0" anchor="t">
              <a:spAutoFit/>
            </a:bodyPr>
            <a:lstStyle/>
            <a:p>
              <a:pPr algn="ctr">
                <a:lnSpc>
                  <a:spcPct val="150000"/>
                </a:lnSpc>
              </a:pPr>
              <a:r>
                <a:rPr lang="en-US" sz="1400" spc="300" dirty="0">
                  <a:solidFill>
                    <a:srgbClr val="000000"/>
                  </a:solidFill>
                  <a:latin typeface="Avenir Book" panose="02000503020000020003" pitchFamily="2" charset="0"/>
                </a:rPr>
                <a:t>A compact and modifiable detection solution adapted for hospitals, restaurants, offices, residential buildings, retail and more. Comes equipped with standard robust facial detection solution for optional controlled access to doors, gates and turnstiles.</a:t>
              </a:r>
            </a:p>
            <a:p>
              <a:pPr algn="ctr">
                <a:lnSpc>
                  <a:spcPct val="150000"/>
                </a:lnSpc>
              </a:pPr>
              <a:endParaRPr lang="en-US" sz="1400" spc="300" dirty="0">
                <a:solidFill>
                  <a:srgbClr val="000000"/>
                </a:solidFill>
                <a:latin typeface="Avenir Book" panose="02000503020000020003" pitchFamily="2" charset="0"/>
              </a:endParaRPr>
            </a:p>
          </p:txBody>
        </p:sp>
      </p:grpSp>
    </p:spTree>
    <p:extLst>
      <p:ext uri="{BB962C8B-B14F-4D97-AF65-F5344CB8AC3E}">
        <p14:creationId xmlns:p14="http://schemas.microsoft.com/office/powerpoint/2010/main" val="1589513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rgbClr val="064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solidFill>
                <a:srgbClr val="002060"/>
              </a:solidFill>
            </a:endParaRPr>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4" name="AutoShape 2">
            <a:extLst>
              <a:ext uri="{FF2B5EF4-FFF2-40B4-BE49-F238E27FC236}">
                <a16:creationId xmlns:a16="http://schemas.microsoft.com/office/drawing/2014/main" id="{91EFC6B4-559E-B972-BCEC-310EC15D94C1}"/>
              </a:ext>
            </a:extLst>
          </p:cNvPr>
          <p:cNvSpPr/>
          <p:nvPr/>
        </p:nvSpPr>
        <p:spPr>
          <a:xfrm>
            <a:off x="0" y="0"/>
            <a:ext cx="12192000" cy="6858000"/>
          </a:xfrm>
          <a:prstGeom prst="rect">
            <a:avLst/>
          </a:prstGeom>
          <a:solidFill>
            <a:srgbClr val="F3F7FA"/>
          </a:solidFill>
        </p:spPr>
        <p:txBody>
          <a:bodyPr/>
          <a:lstStyle/>
          <a:p>
            <a:endParaRPr lang="en-AE" dirty="0"/>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23</a:t>
            </a:fld>
            <a:endParaRPr lang="en-US" dirty="0">
              <a:solidFill>
                <a:srgbClr val="002060"/>
              </a:solidFill>
            </a:endParaRPr>
          </a:p>
        </p:txBody>
      </p:sp>
      <p:pic>
        <p:nvPicPr>
          <p:cNvPr id="5" name="Picture 2">
            <a:extLst>
              <a:ext uri="{FF2B5EF4-FFF2-40B4-BE49-F238E27FC236}">
                <a16:creationId xmlns:a16="http://schemas.microsoft.com/office/drawing/2014/main" id="{0C7FD061-B851-5E21-E34F-5C66016DFF7D}"/>
              </a:ext>
            </a:extLst>
          </p:cNvPr>
          <p:cNvPicPr>
            <a:picLocks noChangeAspect="1"/>
          </p:cNvPicPr>
          <p:nvPr/>
        </p:nvPicPr>
        <p:blipFill>
          <a:blip r:embed="rId2"/>
          <a:srcRect/>
          <a:stretch>
            <a:fillRect/>
          </a:stretch>
        </p:blipFill>
        <p:spPr>
          <a:xfrm>
            <a:off x="8949127" y="2836545"/>
            <a:ext cx="3199532" cy="3440616"/>
          </a:xfrm>
          <a:prstGeom prst="rect">
            <a:avLst/>
          </a:prstGeom>
        </p:spPr>
      </p:pic>
      <p:pic>
        <p:nvPicPr>
          <p:cNvPr id="7" name="Picture 7">
            <a:extLst>
              <a:ext uri="{FF2B5EF4-FFF2-40B4-BE49-F238E27FC236}">
                <a16:creationId xmlns:a16="http://schemas.microsoft.com/office/drawing/2014/main" id="{AA20DE69-6385-0DA4-0A25-CB7287363B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15590" y="2924417"/>
            <a:ext cx="4305762" cy="3264872"/>
          </a:xfrm>
          <a:prstGeom prst="rect">
            <a:avLst/>
          </a:prstGeom>
        </p:spPr>
      </p:pic>
      <p:sp>
        <p:nvSpPr>
          <p:cNvPr id="9" name="TextBox 9">
            <a:extLst>
              <a:ext uri="{FF2B5EF4-FFF2-40B4-BE49-F238E27FC236}">
                <a16:creationId xmlns:a16="http://schemas.microsoft.com/office/drawing/2014/main" id="{C639D3E6-A1FE-CE84-EEF5-827C582779B9}"/>
              </a:ext>
            </a:extLst>
          </p:cNvPr>
          <p:cNvSpPr txBox="1"/>
          <p:nvPr/>
        </p:nvSpPr>
        <p:spPr>
          <a:xfrm>
            <a:off x="3778936" y="3295194"/>
            <a:ext cx="3950505" cy="2469009"/>
          </a:xfrm>
          <a:prstGeom prst="rect">
            <a:avLst/>
          </a:prstGeom>
        </p:spPr>
        <p:txBody>
          <a:bodyPr wrap="square" lIns="0" tIns="0" rIns="0" bIns="0" rtlCol="0" anchor="t">
            <a:spAutoFit/>
          </a:bodyPr>
          <a:lstStyle/>
          <a:p>
            <a:pPr algn="ctr">
              <a:lnSpc>
                <a:spcPct val="150000"/>
              </a:lnSpc>
              <a:spcBef>
                <a:spcPct val="0"/>
              </a:spcBef>
            </a:pPr>
            <a:r>
              <a:rPr lang="en-US" sz="1200" dirty="0">
                <a:solidFill>
                  <a:srgbClr val="F3F7FA"/>
                </a:solidFill>
                <a:latin typeface="Avenir Book" panose="02000503020000020003" pitchFamily="2" charset="0"/>
              </a:rPr>
              <a:t>Vaccine Certificate reader and identifier. Works with Vaccine Certificates from all over the world. Touch-screen kiosk automatically reads body temperature in seconds, with optional facial recognition and optional sanitizer dispenser solution.</a:t>
            </a:r>
          </a:p>
          <a:p>
            <a:pPr algn="ctr">
              <a:lnSpc>
                <a:spcPct val="150000"/>
              </a:lnSpc>
              <a:spcBef>
                <a:spcPct val="0"/>
              </a:spcBef>
            </a:pPr>
            <a:endParaRPr lang="en-US" sz="1200" dirty="0">
              <a:solidFill>
                <a:srgbClr val="F3F7FA"/>
              </a:solidFill>
              <a:latin typeface="Avenir Book" panose="02000503020000020003" pitchFamily="2" charset="0"/>
            </a:endParaRPr>
          </a:p>
          <a:p>
            <a:pPr algn="ctr">
              <a:lnSpc>
                <a:spcPct val="150000"/>
              </a:lnSpc>
              <a:spcBef>
                <a:spcPct val="0"/>
              </a:spcBef>
            </a:pPr>
            <a:r>
              <a:rPr lang="en-US" sz="1200" dirty="0">
                <a:solidFill>
                  <a:srgbClr val="F3F7FA"/>
                </a:solidFill>
                <a:latin typeface="Avenir Book" panose="02000503020000020003" pitchFamily="2" charset="0"/>
              </a:rPr>
              <a:t> </a:t>
            </a:r>
            <a:r>
              <a:rPr lang="en-US" sz="1200" dirty="0" err="1">
                <a:solidFill>
                  <a:srgbClr val="F3F7FA"/>
                </a:solidFill>
                <a:latin typeface="Avenir Book" panose="02000503020000020003" pitchFamily="2" charset="0"/>
              </a:rPr>
              <a:t>Viperatron</a:t>
            </a:r>
            <a:r>
              <a:rPr lang="en-US" sz="1200" dirty="0">
                <a:solidFill>
                  <a:srgbClr val="F3F7FA"/>
                </a:solidFill>
                <a:latin typeface="Avenir Book" panose="02000503020000020003" pitchFamily="2" charset="0"/>
              </a:rPr>
              <a:t> </a:t>
            </a:r>
            <a:r>
              <a:rPr lang="en-US" sz="1200" dirty="0" err="1">
                <a:solidFill>
                  <a:srgbClr val="F3F7FA"/>
                </a:solidFill>
                <a:latin typeface="Avenir Book" panose="02000503020000020003" pitchFamily="2" charset="0"/>
              </a:rPr>
              <a:t>Vaxipass</a:t>
            </a:r>
            <a:r>
              <a:rPr lang="en-US" sz="1200" dirty="0">
                <a:solidFill>
                  <a:srgbClr val="F3F7FA"/>
                </a:solidFill>
                <a:latin typeface="Avenir Book" panose="02000503020000020003" pitchFamily="2" charset="0"/>
              </a:rPr>
              <a:t> kiosk range is designed to provide an effortless safe environment for your employees, customers and visitors.</a:t>
            </a:r>
          </a:p>
        </p:txBody>
      </p:sp>
      <p:pic>
        <p:nvPicPr>
          <p:cNvPr id="10" name="Picture 10">
            <a:extLst>
              <a:ext uri="{FF2B5EF4-FFF2-40B4-BE49-F238E27FC236}">
                <a16:creationId xmlns:a16="http://schemas.microsoft.com/office/drawing/2014/main" id="{2B7580CF-9367-E5C5-92D4-DA915ABF17BD}"/>
              </a:ext>
            </a:extLst>
          </p:cNvPr>
          <p:cNvPicPr>
            <a:picLocks noChangeAspect="1"/>
          </p:cNvPicPr>
          <p:nvPr/>
        </p:nvPicPr>
        <p:blipFill>
          <a:blip r:embed="rId5"/>
          <a:srcRect/>
          <a:stretch>
            <a:fillRect/>
          </a:stretch>
        </p:blipFill>
        <p:spPr>
          <a:xfrm>
            <a:off x="392800" y="3012290"/>
            <a:ext cx="2195016" cy="3264871"/>
          </a:xfrm>
          <a:prstGeom prst="rect">
            <a:avLst/>
          </a:prstGeom>
        </p:spPr>
      </p:pic>
      <p:grpSp>
        <p:nvGrpSpPr>
          <p:cNvPr id="13" name="Group 12">
            <a:extLst>
              <a:ext uri="{FF2B5EF4-FFF2-40B4-BE49-F238E27FC236}">
                <a16:creationId xmlns:a16="http://schemas.microsoft.com/office/drawing/2014/main" id="{2997E40D-263C-2479-285E-903C23D7F00D}"/>
              </a:ext>
            </a:extLst>
          </p:cNvPr>
          <p:cNvGrpSpPr/>
          <p:nvPr/>
        </p:nvGrpSpPr>
        <p:grpSpPr>
          <a:xfrm>
            <a:off x="392800" y="275597"/>
            <a:ext cx="8561945" cy="1141913"/>
            <a:chOff x="0" y="-85725"/>
            <a:chExt cx="11415927" cy="1522549"/>
          </a:xfrm>
        </p:grpSpPr>
        <p:sp>
          <p:nvSpPr>
            <p:cNvPr id="14" name="TextBox 13">
              <a:extLst>
                <a:ext uri="{FF2B5EF4-FFF2-40B4-BE49-F238E27FC236}">
                  <a16:creationId xmlns:a16="http://schemas.microsoft.com/office/drawing/2014/main" id="{284F1653-118D-9BC8-6705-E9F65D2B2E7F}"/>
                </a:ext>
              </a:extLst>
            </p:cNvPr>
            <p:cNvSpPr txBox="1"/>
            <p:nvPr/>
          </p:nvSpPr>
          <p:spPr>
            <a:xfrm>
              <a:off x="0" y="-85725"/>
              <a:ext cx="11401859" cy="1012158"/>
            </a:xfrm>
            <a:prstGeom prst="rect">
              <a:avLst/>
            </a:prstGeom>
          </p:spPr>
          <p:txBody>
            <a:bodyPr lIns="0" tIns="0" rIns="0" bIns="0" rtlCol="0" anchor="t">
              <a:spAutoFit/>
            </a:bodyPr>
            <a:lstStyle/>
            <a:p>
              <a:pPr>
                <a:lnSpc>
                  <a:spcPct val="150000"/>
                </a:lnSpc>
              </a:pPr>
              <a:r>
                <a:rPr lang="en-US" sz="3600" b="1" spc="1167" dirty="0">
                  <a:solidFill>
                    <a:srgbClr val="064379"/>
                  </a:solidFill>
                  <a:latin typeface="Avenir Book" panose="02000503020000020003" pitchFamily="2" charset="0"/>
                </a:rPr>
                <a:t>BUSINESS SOLUTIONS</a:t>
              </a:r>
            </a:p>
          </p:txBody>
        </p:sp>
        <p:sp>
          <p:nvSpPr>
            <p:cNvPr id="15" name="TextBox 14">
              <a:extLst>
                <a:ext uri="{FF2B5EF4-FFF2-40B4-BE49-F238E27FC236}">
                  <a16:creationId xmlns:a16="http://schemas.microsoft.com/office/drawing/2014/main" id="{0DCE6CD2-F03B-1E06-EA0D-058AF900D682}"/>
                </a:ext>
              </a:extLst>
            </p:cNvPr>
            <p:cNvSpPr txBox="1"/>
            <p:nvPr/>
          </p:nvSpPr>
          <p:spPr>
            <a:xfrm>
              <a:off x="14068" y="930703"/>
              <a:ext cx="11401859" cy="506121"/>
            </a:xfrm>
            <a:prstGeom prst="rect">
              <a:avLst/>
            </a:prstGeom>
          </p:spPr>
          <p:txBody>
            <a:bodyPr lIns="0" tIns="0" rIns="0" bIns="0" rtlCol="0" anchor="t">
              <a:spAutoFit/>
            </a:bodyPr>
            <a:lstStyle/>
            <a:p>
              <a:pPr>
                <a:lnSpc>
                  <a:spcPct val="150000"/>
                </a:lnSpc>
              </a:pPr>
              <a:r>
                <a:rPr lang="en-US" spc="262" dirty="0">
                  <a:solidFill>
                    <a:srgbClr val="064379"/>
                  </a:solidFill>
                  <a:latin typeface="Avenir Book" panose="02000503020000020003" pitchFamily="2" charset="0"/>
                </a:rPr>
                <a:t>Using Innovative Technology to Bring Businesses Back </a:t>
              </a:r>
            </a:p>
          </p:txBody>
        </p:sp>
      </p:grpSp>
    </p:spTree>
    <p:extLst>
      <p:ext uri="{BB962C8B-B14F-4D97-AF65-F5344CB8AC3E}">
        <p14:creationId xmlns:p14="http://schemas.microsoft.com/office/powerpoint/2010/main" val="3523979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rgbClr val="064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solidFill>
                <a:srgbClr val="002060"/>
              </a:solidFill>
            </a:endParaRPr>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4" name="AutoShape 2">
            <a:extLst>
              <a:ext uri="{FF2B5EF4-FFF2-40B4-BE49-F238E27FC236}">
                <a16:creationId xmlns:a16="http://schemas.microsoft.com/office/drawing/2014/main" id="{91EFC6B4-559E-B972-BCEC-310EC15D94C1}"/>
              </a:ext>
            </a:extLst>
          </p:cNvPr>
          <p:cNvSpPr/>
          <p:nvPr/>
        </p:nvSpPr>
        <p:spPr>
          <a:xfrm>
            <a:off x="6082895" y="0"/>
            <a:ext cx="6106600" cy="6858000"/>
          </a:xfrm>
          <a:prstGeom prst="rect">
            <a:avLst/>
          </a:prstGeom>
          <a:solidFill>
            <a:srgbClr val="F3F7FA"/>
          </a:solidFill>
        </p:spPr>
        <p:txBody>
          <a:bodyPr/>
          <a:lstStyle/>
          <a:p>
            <a:endParaRPr lang="en-AE" dirty="0"/>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24</a:t>
            </a:fld>
            <a:endParaRPr lang="en-US" dirty="0">
              <a:solidFill>
                <a:srgbClr val="002060"/>
              </a:solidFill>
            </a:endParaRPr>
          </a:p>
        </p:txBody>
      </p:sp>
      <p:sp>
        <p:nvSpPr>
          <p:cNvPr id="13" name="TextBox 13">
            <a:extLst>
              <a:ext uri="{FF2B5EF4-FFF2-40B4-BE49-F238E27FC236}">
                <a16:creationId xmlns:a16="http://schemas.microsoft.com/office/drawing/2014/main" id="{F9C642E4-C192-7D92-4BFC-60F219B9482C}"/>
              </a:ext>
            </a:extLst>
          </p:cNvPr>
          <p:cNvSpPr txBox="1"/>
          <p:nvPr/>
        </p:nvSpPr>
        <p:spPr>
          <a:xfrm>
            <a:off x="6145162" y="4242808"/>
            <a:ext cx="6047496" cy="1819344"/>
          </a:xfrm>
          <a:prstGeom prst="rect">
            <a:avLst/>
          </a:prstGeom>
        </p:spPr>
        <p:txBody>
          <a:bodyPr lIns="0" tIns="0" rIns="0" bIns="0" rtlCol="0" anchor="t">
            <a:spAutoFit/>
          </a:bodyPr>
          <a:lstStyle/>
          <a:p>
            <a:pPr algn="ctr">
              <a:lnSpc>
                <a:spcPts val="2850"/>
              </a:lnSpc>
            </a:pPr>
            <a:r>
              <a:rPr lang="en-US" sz="1400" spc="190" dirty="0">
                <a:solidFill>
                  <a:srgbClr val="064379"/>
                </a:solidFill>
                <a:latin typeface="Avenir Book" panose="02000503020000020003" pitchFamily="2" charset="0"/>
              </a:rPr>
              <a:t>The worlds first dynamic thermometer kiosk, vaccine certificate authenticator, QR code reader designed to provide an effortless safe environment for your employees, customers and visitors.</a:t>
            </a:r>
          </a:p>
          <a:p>
            <a:pPr algn="ctr">
              <a:lnSpc>
                <a:spcPts val="2850"/>
              </a:lnSpc>
            </a:pPr>
            <a:endParaRPr lang="en-US" sz="1400" spc="190" dirty="0">
              <a:solidFill>
                <a:srgbClr val="064379"/>
              </a:solidFill>
              <a:latin typeface="Antic"/>
            </a:endParaRPr>
          </a:p>
        </p:txBody>
      </p:sp>
      <p:sp>
        <p:nvSpPr>
          <p:cNvPr id="17" name="TextBox 12">
            <a:extLst>
              <a:ext uri="{FF2B5EF4-FFF2-40B4-BE49-F238E27FC236}">
                <a16:creationId xmlns:a16="http://schemas.microsoft.com/office/drawing/2014/main" id="{491BBCDF-9656-376B-5BBB-CE6D04DFD7B1}"/>
              </a:ext>
            </a:extLst>
          </p:cNvPr>
          <p:cNvSpPr txBox="1"/>
          <p:nvPr/>
        </p:nvSpPr>
        <p:spPr>
          <a:xfrm>
            <a:off x="6145162" y="3660051"/>
            <a:ext cx="6047496" cy="594906"/>
          </a:xfrm>
          <a:prstGeom prst="rect">
            <a:avLst/>
          </a:prstGeom>
        </p:spPr>
        <p:txBody>
          <a:bodyPr lIns="0" tIns="0" rIns="0" bIns="0" rtlCol="0" anchor="t">
            <a:spAutoFit/>
          </a:bodyPr>
          <a:lstStyle/>
          <a:p>
            <a:pPr algn="ctr">
              <a:lnSpc>
                <a:spcPts val="5180"/>
              </a:lnSpc>
            </a:pPr>
            <a:r>
              <a:rPr lang="en-US" sz="2400" b="1" spc="1028" dirty="0">
                <a:solidFill>
                  <a:srgbClr val="064379"/>
                </a:solidFill>
                <a:latin typeface="Avenir Book" panose="02000503020000020003" pitchFamily="2" charset="0"/>
              </a:rPr>
              <a:t>VIPERATRON VAXIPASS</a:t>
            </a:r>
          </a:p>
        </p:txBody>
      </p:sp>
      <p:sp>
        <p:nvSpPr>
          <p:cNvPr id="24" name="TextBox 12">
            <a:extLst>
              <a:ext uri="{FF2B5EF4-FFF2-40B4-BE49-F238E27FC236}">
                <a16:creationId xmlns:a16="http://schemas.microsoft.com/office/drawing/2014/main" id="{343F7583-2622-7AFF-163D-9CEDC446B7E9}"/>
              </a:ext>
            </a:extLst>
          </p:cNvPr>
          <p:cNvSpPr txBox="1"/>
          <p:nvPr/>
        </p:nvSpPr>
        <p:spPr>
          <a:xfrm>
            <a:off x="88213" y="3660051"/>
            <a:ext cx="5777930" cy="1060098"/>
          </a:xfrm>
          <a:prstGeom prst="rect">
            <a:avLst/>
          </a:prstGeom>
        </p:spPr>
        <p:txBody>
          <a:bodyPr wrap="square" lIns="0" tIns="0" rIns="0" bIns="0" rtlCol="0" anchor="t">
            <a:spAutoFit/>
          </a:bodyPr>
          <a:lstStyle/>
          <a:p>
            <a:pPr algn="ctr">
              <a:lnSpc>
                <a:spcPct val="150000"/>
              </a:lnSpc>
            </a:pPr>
            <a:r>
              <a:rPr lang="en-US" sz="2400" b="1" spc="600" dirty="0">
                <a:solidFill>
                  <a:srgbClr val="FFFFFF"/>
                </a:solidFill>
                <a:latin typeface="Avenir Book" panose="02000503020000020003" pitchFamily="2" charset="0"/>
              </a:rPr>
              <a:t>RONDO DISINFECTANT</a:t>
            </a:r>
          </a:p>
          <a:p>
            <a:pPr algn="ctr">
              <a:lnSpc>
                <a:spcPct val="150000"/>
              </a:lnSpc>
            </a:pPr>
            <a:r>
              <a:rPr lang="en-US" sz="2400" b="1" spc="600" dirty="0">
                <a:solidFill>
                  <a:srgbClr val="FFFFFF"/>
                </a:solidFill>
                <a:latin typeface="Avenir Book" panose="02000503020000020003" pitchFamily="2" charset="0"/>
              </a:rPr>
              <a:t>FOGGER</a:t>
            </a:r>
          </a:p>
        </p:txBody>
      </p:sp>
      <p:sp>
        <p:nvSpPr>
          <p:cNvPr id="25" name="TextBox 13">
            <a:extLst>
              <a:ext uri="{FF2B5EF4-FFF2-40B4-BE49-F238E27FC236}">
                <a16:creationId xmlns:a16="http://schemas.microsoft.com/office/drawing/2014/main" id="{4AF4A999-B4CA-80C5-EFDC-F22A8B780F34}"/>
              </a:ext>
            </a:extLst>
          </p:cNvPr>
          <p:cNvSpPr txBox="1"/>
          <p:nvPr/>
        </p:nvSpPr>
        <p:spPr>
          <a:xfrm>
            <a:off x="90718" y="4664627"/>
            <a:ext cx="5901459" cy="1075551"/>
          </a:xfrm>
          <a:prstGeom prst="rect">
            <a:avLst/>
          </a:prstGeom>
        </p:spPr>
        <p:txBody>
          <a:bodyPr wrap="square" lIns="0" tIns="0" rIns="0" bIns="0" rtlCol="0" anchor="t">
            <a:spAutoFit/>
          </a:bodyPr>
          <a:lstStyle/>
          <a:p>
            <a:pPr algn="ctr">
              <a:lnSpc>
                <a:spcPts val="2850"/>
              </a:lnSpc>
            </a:pPr>
            <a:r>
              <a:rPr lang="en-US" sz="1400" spc="190" dirty="0">
                <a:solidFill>
                  <a:srgbClr val="FFFFFF"/>
                </a:solidFill>
                <a:latin typeface="Avenir Book" panose="02000503020000020003" pitchFamily="2" charset="0"/>
              </a:rPr>
              <a:t>Hand-held </a:t>
            </a:r>
            <a:r>
              <a:rPr lang="en-US" sz="1400" spc="190" dirty="0" err="1">
                <a:solidFill>
                  <a:srgbClr val="FFFFFF"/>
                </a:solidFill>
                <a:latin typeface="Avenir Book" panose="02000503020000020003" pitchFamily="2" charset="0"/>
              </a:rPr>
              <a:t>rechargable</a:t>
            </a:r>
            <a:r>
              <a:rPr lang="en-US" sz="1400" spc="190" dirty="0">
                <a:solidFill>
                  <a:srgbClr val="FFFFFF"/>
                </a:solidFill>
                <a:latin typeface="Avenir Book" panose="02000503020000020003" pitchFamily="2" charset="0"/>
              </a:rPr>
              <a:t> spray gun built to safely disinfect and sanitize surfaces at a distance with atomization technology.</a:t>
            </a:r>
          </a:p>
        </p:txBody>
      </p:sp>
      <p:pic>
        <p:nvPicPr>
          <p:cNvPr id="28" name="Picture 14">
            <a:extLst>
              <a:ext uri="{FF2B5EF4-FFF2-40B4-BE49-F238E27FC236}">
                <a16:creationId xmlns:a16="http://schemas.microsoft.com/office/drawing/2014/main" id="{F4645130-204E-86A8-B0F6-0DE82747C8F7}"/>
              </a:ext>
            </a:extLst>
          </p:cNvPr>
          <p:cNvPicPr>
            <a:picLocks noChangeAspect="1"/>
          </p:cNvPicPr>
          <p:nvPr/>
        </p:nvPicPr>
        <p:blipFill>
          <a:blip r:embed="rId2"/>
          <a:srcRect/>
          <a:stretch>
            <a:fillRect/>
          </a:stretch>
        </p:blipFill>
        <p:spPr>
          <a:xfrm>
            <a:off x="7978939" y="386980"/>
            <a:ext cx="2314512" cy="3160095"/>
          </a:xfrm>
          <a:prstGeom prst="rect">
            <a:avLst/>
          </a:prstGeom>
        </p:spPr>
      </p:pic>
      <p:pic>
        <p:nvPicPr>
          <p:cNvPr id="29" name="Picture 7">
            <a:extLst>
              <a:ext uri="{FF2B5EF4-FFF2-40B4-BE49-F238E27FC236}">
                <a16:creationId xmlns:a16="http://schemas.microsoft.com/office/drawing/2014/main" id="{7BA5AF7F-2BCE-89E9-973D-DB693655A3FB}"/>
              </a:ext>
            </a:extLst>
          </p:cNvPr>
          <p:cNvPicPr>
            <a:picLocks noChangeAspect="1"/>
          </p:cNvPicPr>
          <p:nvPr/>
        </p:nvPicPr>
        <p:blipFill>
          <a:blip r:embed="rId3"/>
          <a:srcRect/>
          <a:stretch>
            <a:fillRect/>
          </a:stretch>
        </p:blipFill>
        <p:spPr>
          <a:xfrm>
            <a:off x="1959572" y="678857"/>
            <a:ext cx="2227279" cy="2733959"/>
          </a:xfrm>
          <a:prstGeom prst="rect">
            <a:avLst/>
          </a:prstGeom>
        </p:spPr>
      </p:pic>
    </p:spTree>
    <p:extLst>
      <p:ext uri="{BB962C8B-B14F-4D97-AF65-F5344CB8AC3E}">
        <p14:creationId xmlns:p14="http://schemas.microsoft.com/office/powerpoint/2010/main" val="1867869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C8D2134-9097-9AC8-5AEF-6CE5EBF3DAFE}"/>
              </a:ext>
            </a:extLst>
          </p:cNvPr>
          <p:cNvPicPr>
            <a:picLocks noChangeAspect="1"/>
          </p:cNvPicPr>
          <p:nvPr/>
        </p:nvPicPr>
        <p:blipFill>
          <a:blip r:embed="rId2"/>
          <a:srcRect l="1942" t="10570" r="1782" b="8222"/>
          <a:stretch>
            <a:fillRect/>
          </a:stretch>
        </p:blipFill>
        <p:spPr>
          <a:xfrm>
            <a:off x="0" y="0"/>
            <a:ext cx="12192000" cy="4585116"/>
          </a:xfrm>
          <a:prstGeom prst="rect">
            <a:avLst/>
          </a:prstGeom>
        </p:spPr>
      </p:pic>
      <p:sp>
        <p:nvSpPr>
          <p:cNvPr id="3" name="Subtitle 2">
            <a:extLst>
              <a:ext uri="{FF2B5EF4-FFF2-40B4-BE49-F238E27FC236}">
                <a16:creationId xmlns:a16="http://schemas.microsoft.com/office/drawing/2014/main" id="{B854CEB4-7B5B-9B66-E8F7-B10DE5CCCA18}"/>
              </a:ext>
            </a:extLst>
          </p:cNvPr>
          <p:cNvSpPr>
            <a:spLocks noGrp="1"/>
          </p:cNvSpPr>
          <p:nvPr>
            <p:ph type="subTitle" idx="1"/>
          </p:nvPr>
        </p:nvSpPr>
        <p:spPr>
          <a:xfrm>
            <a:off x="9101046" y="5349632"/>
            <a:ext cx="2093096" cy="684050"/>
          </a:xfrm>
        </p:spPr>
        <p:txBody>
          <a:bodyPr/>
          <a:lstStyle/>
          <a:p>
            <a:r>
              <a:rPr lang="en-AE" b="1" spc="300" dirty="0">
                <a:solidFill>
                  <a:srgbClr val="002060"/>
                </a:solidFill>
                <a:latin typeface="Avenir Book" panose="02000503020000020003" pitchFamily="2" charset="0"/>
              </a:rPr>
              <a:t>VIPERA</a:t>
            </a:r>
          </a:p>
        </p:txBody>
      </p:sp>
      <p:sp>
        <p:nvSpPr>
          <p:cNvPr id="5" name="TextBox 9">
            <a:extLst>
              <a:ext uri="{FF2B5EF4-FFF2-40B4-BE49-F238E27FC236}">
                <a16:creationId xmlns:a16="http://schemas.microsoft.com/office/drawing/2014/main" id="{0C1862BD-0958-7B49-4B46-AFFCBE129944}"/>
              </a:ext>
            </a:extLst>
          </p:cNvPr>
          <p:cNvSpPr txBox="1"/>
          <p:nvPr/>
        </p:nvSpPr>
        <p:spPr>
          <a:xfrm>
            <a:off x="748091" y="963321"/>
            <a:ext cx="11062909" cy="1287275"/>
          </a:xfrm>
          <a:prstGeom prst="rect">
            <a:avLst/>
          </a:prstGeom>
        </p:spPr>
        <p:txBody>
          <a:bodyPr wrap="square" lIns="0" tIns="0" rIns="0" bIns="0" rtlCol="0" anchor="t">
            <a:spAutoFit/>
          </a:bodyPr>
          <a:lstStyle/>
          <a:p>
            <a:pPr algn="ctr">
              <a:lnSpc>
                <a:spcPts val="11519"/>
              </a:lnSpc>
            </a:pPr>
            <a:r>
              <a:rPr lang="en-US" sz="4400" spc="2592" dirty="0">
                <a:solidFill>
                  <a:srgbClr val="FFFFFF"/>
                </a:solidFill>
                <a:latin typeface="Antic"/>
              </a:rPr>
              <a:t>DIGITAL SIGNAGE</a:t>
            </a:r>
          </a:p>
        </p:txBody>
      </p:sp>
      <p:sp>
        <p:nvSpPr>
          <p:cNvPr id="6" name="TextBox 5">
            <a:extLst>
              <a:ext uri="{FF2B5EF4-FFF2-40B4-BE49-F238E27FC236}">
                <a16:creationId xmlns:a16="http://schemas.microsoft.com/office/drawing/2014/main" id="{71BA032E-D2B5-0B4F-08A4-8A0AD8523E73}"/>
              </a:ext>
            </a:extLst>
          </p:cNvPr>
          <p:cNvSpPr txBox="1"/>
          <p:nvPr/>
        </p:nvSpPr>
        <p:spPr>
          <a:xfrm>
            <a:off x="997858" y="5290185"/>
            <a:ext cx="6096000" cy="833305"/>
          </a:xfrm>
          <a:prstGeom prst="rect">
            <a:avLst/>
          </a:prstGeom>
          <a:noFill/>
        </p:spPr>
        <p:txBody>
          <a:bodyPr wrap="square">
            <a:spAutoFit/>
          </a:bodyPr>
          <a:lstStyle/>
          <a:p>
            <a:pPr algn="r">
              <a:lnSpc>
                <a:spcPts val="2999"/>
              </a:lnSpc>
            </a:pPr>
            <a:r>
              <a:rPr lang="en-US" sz="2000" b="1" spc="634" dirty="0">
                <a:solidFill>
                  <a:srgbClr val="064379"/>
                </a:solidFill>
                <a:latin typeface="Avenir Book" panose="02000503020000020003" pitchFamily="2" charset="0"/>
              </a:rPr>
              <a:t>PIONEERING A NEW ADVERTISING FUTURE</a:t>
            </a:r>
          </a:p>
        </p:txBody>
      </p:sp>
      <p:pic>
        <p:nvPicPr>
          <p:cNvPr id="2" name="Picture 16">
            <a:extLst>
              <a:ext uri="{FF2B5EF4-FFF2-40B4-BE49-F238E27FC236}">
                <a16:creationId xmlns:a16="http://schemas.microsoft.com/office/drawing/2014/main" id="{757C4989-4486-E3CD-3DFF-B0C03B310588}"/>
              </a:ext>
            </a:extLst>
          </p:cNvPr>
          <p:cNvPicPr>
            <a:picLocks noChangeAspect="1"/>
          </p:cNvPicPr>
          <p:nvPr/>
        </p:nvPicPr>
        <p:blipFill>
          <a:blip r:embed="rId3"/>
          <a:srcRect l="3335" r="69899"/>
          <a:stretch>
            <a:fillRect/>
          </a:stretch>
        </p:blipFill>
        <p:spPr>
          <a:xfrm>
            <a:off x="8755401" y="5482821"/>
            <a:ext cx="421846" cy="417672"/>
          </a:xfrm>
          <a:prstGeom prst="rect">
            <a:avLst/>
          </a:prstGeom>
        </p:spPr>
      </p:pic>
    </p:spTree>
    <p:extLst>
      <p:ext uri="{BB962C8B-B14F-4D97-AF65-F5344CB8AC3E}">
        <p14:creationId xmlns:p14="http://schemas.microsoft.com/office/powerpoint/2010/main" val="768402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6F170D-2973-5C34-8067-098EDA5EA90C}"/>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 name="Footer Placeholder 1">
            <a:extLst>
              <a:ext uri="{FF2B5EF4-FFF2-40B4-BE49-F238E27FC236}">
                <a16:creationId xmlns:a16="http://schemas.microsoft.com/office/drawing/2014/main" id="{F982D866-C625-A3B3-197B-4ACCEF129A72}"/>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FA4ECBA7-1775-9D48-046E-ECDBC3ECB464}"/>
              </a:ext>
            </a:extLst>
          </p:cNvPr>
          <p:cNvSpPr>
            <a:spLocks noGrp="1"/>
          </p:cNvSpPr>
          <p:nvPr>
            <p:ph type="sldNum" sz="quarter" idx="12"/>
          </p:nvPr>
        </p:nvSpPr>
        <p:spPr/>
        <p:txBody>
          <a:bodyPr/>
          <a:lstStyle/>
          <a:p>
            <a:fld id="{6D22F896-40B5-4ADD-8801-0D06FADFA095}" type="slidenum">
              <a:rPr lang="en-US" smtClean="0"/>
              <a:t>26</a:t>
            </a:fld>
            <a:endParaRPr lang="en-US" dirty="0"/>
          </a:p>
        </p:txBody>
      </p:sp>
      <p:pic>
        <p:nvPicPr>
          <p:cNvPr id="4" name="Picture 2">
            <a:extLst>
              <a:ext uri="{FF2B5EF4-FFF2-40B4-BE49-F238E27FC236}">
                <a16:creationId xmlns:a16="http://schemas.microsoft.com/office/drawing/2014/main" id="{58BE3FAF-AAD7-B9A8-7963-8A2C96D01927}"/>
              </a:ext>
            </a:extLst>
          </p:cNvPr>
          <p:cNvPicPr>
            <a:picLocks noChangeAspect="1"/>
          </p:cNvPicPr>
          <p:nvPr/>
        </p:nvPicPr>
        <p:blipFill>
          <a:blip r:embed="rId2">
            <a:alphaModFix amt="12000"/>
          </a:blip>
          <a:srcRect/>
          <a:stretch>
            <a:fillRect/>
          </a:stretch>
        </p:blipFill>
        <p:spPr>
          <a:xfrm>
            <a:off x="0" y="0"/>
            <a:ext cx="12191999" cy="6858000"/>
          </a:xfrm>
          <a:prstGeom prst="rect">
            <a:avLst/>
          </a:prstGeom>
        </p:spPr>
      </p:pic>
      <p:sp>
        <p:nvSpPr>
          <p:cNvPr id="5" name="TextBox 3">
            <a:extLst>
              <a:ext uri="{FF2B5EF4-FFF2-40B4-BE49-F238E27FC236}">
                <a16:creationId xmlns:a16="http://schemas.microsoft.com/office/drawing/2014/main" id="{6C87FE73-050B-D3F2-7645-51172F52C4FF}"/>
              </a:ext>
            </a:extLst>
          </p:cNvPr>
          <p:cNvSpPr txBox="1"/>
          <p:nvPr/>
        </p:nvSpPr>
        <p:spPr>
          <a:xfrm>
            <a:off x="2076123" y="739712"/>
            <a:ext cx="7638737" cy="688265"/>
          </a:xfrm>
          <a:prstGeom prst="rect">
            <a:avLst/>
          </a:prstGeom>
        </p:spPr>
        <p:txBody>
          <a:bodyPr wrap="square" lIns="0" tIns="0" rIns="0" bIns="0" rtlCol="0" anchor="t">
            <a:spAutoFit/>
          </a:bodyPr>
          <a:lstStyle/>
          <a:p>
            <a:pPr algn="ctr">
              <a:lnSpc>
                <a:spcPts val="5880"/>
              </a:lnSpc>
              <a:spcBef>
                <a:spcPct val="0"/>
              </a:spcBef>
            </a:pPr>
            <a:r>
              <a:rPr lang="en-US" sz="2800" b="1" spc="600" dirty="0">
                <a:solidFill>
                  <a:srgbClr val="074379"/>
                </a:solidFill>
                <a:latin typeface="Avenir Book" panose="02000503020000020003" pitchFamily="2" charset="0"/>
              </a:rPr>
              <a:t>INNOVATION BUILT TO IMPRESS</a:t>
            </a:r>
          </a:p>
        </p:txBody>
      </p:sp>
      <p:pic>
        <p:nvPicPr>
          <p:cNvPr id="6" name="Picture 10">
            <a:extLst>
              <a:ext uri="{FF2B5EF4-FFF2-40B4-BE49-F238E27FC236}">
                <a16:creationId xmlns:a16="http://schemas.microsoft.com/office/drawing/2014/main" id="{A15A78E0-DBE3-6BBA-FB64-94E5ED264674}"/>
              </a:ext>
            </a:extLst>
          </p:cNvPr>
          <p:cNvPicPr>
            <a:picLocks noChangeAspect="1"/>
          </p:cNvPicPr>
          <p:nvPr/>
        </p:nvPicPr>
        <p:blipFill>
          <a:blip r:embed="rId3"/>
          <a:srcRect/>
          <a:stretch>
            <a:fillRect/>
          </a:stretch>
        </p:blipFill>
        <p:spPr>
          <a:xfrm>
            <a:off x="9994272" y="200461"/>
            <a:ext cx="1816727" cy="883384"/>
          </a:xfrm>
          <a:prstGeom prst="rect">
            <a:avLst/>
          </a:prstGeom>
        </p:spPr>
      </p:pic>
      <p:sp>
        <p:nvSpPr>
          <p:cNvPr id="7" name="TextBox 11">
            <a:extLst>
              <a:ext uri="{FF2B5EF4-FFF2-40B4-BE49-F238E27FC236}">
                <a16:creationId xmlns:a16="http://schemas.microsoft.com/office/drawing/2014/main" id="{E7E26BB4-CBC9-CD37-34D6-4DB9F133FA66}"/>
              </a:ext>
            </a:extLst>
          </p:cNvPr>
          <p:cNvSpPr txBox="1"/>
          <p:nvPr/>
        </p:nvSpPr>
        <p:spPr>
          <a:xfrm>
            <a:off x="1397921" y="1810806"/>
            <a:ext cx="8995144" cy="3049553"/>
          </a:xfrm>
          <a:prstGeom prst="rect">
            <a:avLst/>
          </a:prstGeom>
        </p:spPr>
        <p:txBody>
          <a:bodyPr wrap="square" lIns="0" tIns="0" rIns="0" bIns="0" rtlCol="0" anchor="t">
            <a:spAutoFit/>
          </a:bodyPr>
          <a:lstStyle/>
          <a:p>
            <a:pPr algn="ctr">
              <a:lnSpc>
                <a:spcPts val="3005"/>
              </a:lnSpc>
              <a:spcBef>
                <a:spcPct val="0"/>
              </a:spcBef>
            </a:pPr>
            <a:r>
              <a:rPr lang="en-US" dirty="0">
                <a:solidFill>
                  <a:srgbClr val="000000"/>
                </a:solidFill>
                <a:latin typeface="Avenir Book" panose="02000503020000020003" pitchFamily="2" charset="0"/>
              </a:rPr>
              <a:t>Our select range of LG commercial displays are especially sought-after by customers looking to make a lasting impact with their brand and message.</a:t>
            </a:r>
          </a:p>
          <a:p>
            <a:pPr algn="ctr">
              <a:lnSpc>
                <a:spcPts val="3005"/>
              </a:lnSpc>
              <a:spcBef>
                <a:spcPct val="0"/>
              </a:spcBef>
            </a:pPr>
            <a:endParaRPr lang="en-US" dirty="0">
              <a:solidFill>
                <a:srgbClr val="000000"/>
              </a:solidFill>
              <a:latin typeface="Avenir Book" panose="02000503020000020003" pitchFamily="2" charset="0"/>
            </a:endParaRPr>
          </a:p>
          <a:p>
            <a:pPr algn="ctr">
              <a:lnSpc>
                <a:spcPts val="3005"/>
              </a:lnSpc>
              <a:spcBef>
                <a:spcPct val="0"/>
              </a:spcBef>
            </a:pPr>
            <a:r>
              <a:rPr lang="en-US" dirty="0">
                <a:solidFill>
                  <a:srgbClr val="000000"/>
                </a:solidFill>
                <a:latin typeface="Avenir Book" panose="02000503020000020003" pitchFamily="2" charset="0"/>
              </a:rPr>
              <a:t> LG's newest display lineup will completely transform your business and allow you to experience a level of creativity through unmatched innovation. </a:t>
            </a:r>
          </a:p>
          <a:p>
            <a:pPr algn="ctr">
              <a:lnSpc>
                <a:spcPts val="3005"/>
              </a:lnSpc>
              <a:spcBef>
                <a:spcPct val="0"/>
              </a:spcBef>
            </a:pPr>
            <a:endParaRPr lang="en-US" dirty="0">
              <a:solidFill>
                <a:srgbClr val="000000"/>
              </a:solidFill>
              <a:latin typeface="Avenir Book" panose="02000503020000020003" pitchFamily="2" charset="0"/>
            </a:endParaRPr>
          </a:p>
          <a:p>
            <a:pPr algn="ctr">
              <a:lnSpc>
                <a:spcPts val="3005"/>
              </a:lnSpc>
              <a:spcBef>
                <a:spcPct val="0"/>
              </a:spcBef>
            </a:pPr>
            <a:r>
              <a:rPr lang="en-US" dirty="0">
                <a:solidFill>
                  <a:srgbClr val="000000"/>
                </a:solidFill>
                <a:latin typeface="Avenir Book" panose="02000503020000020003" pitchFamily="2" charset="0"/>
              </a:rPr>
              <a:t>LG has revolutionized the way you can carry out your message, and </a:t>
            </a:r>
            <a:r>
              <a:rPr lang="en-US" dirty="0" err="1">
                <a:solidFill>
                  <a:srgbClr val="000000"/>
                </a:solidFill>
                <a:latin typeface="Avenir Book" panose="02000503020000020003" pitchFamily="2" charset="0"/>
              </a:rPr>
              <a:t>Vipera</a:t>
            </a:r>
            <a:r>
              <a:rPr lang="en-US" dirty="0">
                <a:solidFill>
                  <a:srgbClr val="000000"/>
                </a:solidFill>
                <a:latin typeface="Avenir Book" panose="02000503020000020003" pitchFamily="2" charset="0"/>
              </a:rPr>
              <a:t> has chosen them exclusively as for all OLED and signage projects.</a:t>
            </a:r>
          </a:p>
        </p:txBody>
      </p:sp>
      <p:sp>
        <p:nvSpPr>
          <p:cNvPr id="8" name="TextBox 12">
            <a:extLst>
              <a:ext uri="{FF2B5EF4-FFF2-40B4-BE49-F238E27FC236}">
                <a16:creationId xmlns:a16="http://schemas.microsoft.com/office/drawing/2014/main" id="{18940FDB-5362-4109-818B-67854955D98E}"/>
              </a:ext>
            </a:extLst>
          </p:cNvPr>
          <p:cNvSpPr txBox="1"/>
          <p:nvPr/>
        </p:nvSpPr>
        <p:spPr>
          <a:xfrm>
            <a:off x="1397918" y="5332488"/>
            <a:ext cx="8995145" cy="883383"/>
          </a:xfrm>
          <a:prstGeom prst="rect">
            <a:avLst/>
          </a:prstGeom>
        </p:spPr>
        <p:txBody>
          <a:bodyPr wrap="square" lIns="0" tIns="0" rIns="0" bIns="0" rtlCol="0" anchor="t">
            <a:spAutoFit/>
          </a:bodyPr>
          <a:lstStyle/>
          <a:p>
            <a:pPr algn="ctr">
              <a:lnSpc>
                <a:spcPts val="3565"/>
              </a:lnSpc>
              <a:spcBef>
                <a:spcPct val="0"/>
              </a:spcBef>
            </a:pPr>
            <a:r>
              <a:rPr lang="en-US" sz="2000" b="1" dirty="0">
                <a:solidFill>
                  <a:srgbClr val="074379"/>
                </a:solidFill>
                <a:latin typeface="Avenir Book" panose="02000503020000020003" pitchFamily="2" charset="0"/>
              </a:rPr>
              <a:t>VIPERA IS AN AUTHORIZED RESELLER OF LG BUSINESS SOLUTIONS, CURRENTLY THE EXCLUSIVE MANUFACTURER OF TOLED TECHNOLOGY.</a:t>
            </a:r>
          </a:p>
        </p:txBody>
      </p:sp>
    </p:spTree>
    <p:extLst>
      <p:ext uri="{BB962C8B-B14F-4D97-AF65-F5344CB8AC3E}">
        <p14:creationId xmlns:p14="http://schemas.microsoft.com/office/powerpoint/2010/main" val="2616895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6F170D-2973-5C34-8067-098EDA5EA90C}"/>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 name="Footer Placeholder 1">
            <a:extLst>
              <a:ext uri="{FF2B5EF4-FFF2-40B4-BE49-F238E27FC236}">
                <a16:creationId xmlns:a16="http://schemas.microsoft.com/office/drawing/2014/main" id="{F982D866-C625-A3B3-197B-4ACCEF129A72}"/>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FA4ECBA7-1775-9D48-046E-ECDBC3ECB464}"/>
              </a:ext>
            </a:extLst>
          </p:cNvPr>
          <p:cNvSpPr>
            <a:spLocks noGrp="1"/>
          </p:cNvSpPr>
          <p:nvPr>
            <p:ph type="sldNum" sz="quarter" idx="12"/>
          </p:nvPr>
        </p:nvSpPr>
        <p:spPr/>
        <p:txBody>
          <a:bodyPr/>
          <a:lstStyle/>
          <a:p>
            <a:fld id="{6D22F896-40B5-4ADD-8801-0D06FADFA095}" type="slidenum">
              <a:rPr lang="en-US" smtClean="0"/>
              <a:t>27</a:t>
            </a:fld>
            <a:endParaRPr lang="en-US" dirty="0"/>
          </a:p>
        </p:txBody>
      </p:sp>
      <p:pic>
        <p:nvPicPr>
          <p:cNvPr id="9" name="Picture 6">
            <a:extLst>
              <a:ext uri="{FF2B5EF4-FFF2-40B4-BE49-F238E27FC236}">
                <a16:creationId xmlns:a16="http://schemas.microsoft.com/office/drawing/2014/main" id="{04853B53-D0EC-32E6-2972-DD9D058212DC}"/>
              </a:ext>
            </a:extLst>
          </p:cNvPr>
          <p:cNvPicPr>
            <a:picLocks noChangeAspect="1"/>
          </p:cNvPicPr>
          <p:nvPr/>
        </p:nvPicPr>
        <p:blipFill>
          <a:blip r:embed="rId2"/>
          <a:srcRect t="9423"/>
          <a:stretch>
            <a:fillRect/>
          </a:stretch>
        </p:blipFill>
        <p:spPr>
          <a:xfrm>
            <a:off x="6096000" y="0"/>
            <a:ext cx="6096000" cy="3429000"/>
          </a:xfrm>
          <a:prstGeom prst="rect">
            <a:avLst/>
          </a:prstGeom>
        </p:spPr>
      </p:pic>
      <p:pic>
        <p:nvPicPr>
          <p:cNvPr id="11" name="Picture 7">
            <a:extLst>
              <a:ext uri="{FF2B5EF4-FFF2-40B4-BE49-F238E27FC236}">
                <a16:creationId xmlns:a16="http://schemas.microsoft.com/office/drawing/2014/main" id="{E57140B0-7031-60B2-B71D-FBAFAFABB687}"/>
              </a:ext>
            </a:extLst>
          </p:cNvPr>
          <p:cNvPicPr>
            <a:picLocks noChangeAspect="1"/>
          </p:cNvPicPr>
          <p:nvPr/>
        </p:nvPicPr>
        <p:blipFill>
          <a:blip r:embed="rId3"/>
          <a:srcRect t="7852" b="6946"/>
          <a:stretch>
            <a:fillRect/>
          </a:stretch>
        </p:blipFill>
        <p:spPr>
          <a:xfrm>
            <a:off x="6096000" y="3429000"/>
            <a:ext cx="6096000" cy="3429000"/>
          </a:xfrm>
          <a:prstGeom prst="rect">
            <a:avLst/>
          </a:prstGeom>
        </p:spPr>
      </p:pic>
      <p:sp>
        <p:nvSpPr>
          <p:cNvPr id="12" name="TextBox 8">
            <a:extLst>
              <a:ext uri="{FF2B5EF4-FFF2-40B4-BE49-F238E27FC236}">
                <a16:creationId xmlns:a16="http://schemas.microsoft.com/office/drawing/2014/main" id="{91C4BC6F-F629-18ED-AF92-8CD290F27D3F}"/>
              </a:ext>
            </a:extLst>
          </p:cNvPr>
          <p:cNvSpPr txBox="1"/>
          <p:nvPr/>
        </p:nvSpPr>
        <p:spPr>
          <a:xfrm>
            <a:off x="188626" y="232897"/>
            <a:ext cx="5718748" cy="1060098"/>
          </a:xfrm>
          <a:prstGeom prst="rect">
            <a:avLst/>
          </a:prstGeom>
        </p:spPr>
        <p:txBody>
          <a:bodyPr wrap="square" lIns="0" tIns="0" rIns="0" bIns="0" rtlCol="0" anchor="t">
            <a:spAutoFit/>
          </a:bodyPr>
          <a:lstStyle/>
          <a:p>
            <a:pPr algn="ctr">
              <a:lnSpc>
                <a:spcPct val="150000"/>
              </a:lnSpc>
              <a:spcBef>
                <a:spcPct val="0"/>
              </a:spcBef>
            </a:pPr>
            <a:r>
              <a:rPr lang="en-US" sz="2400" b="1" spc="1201" dirty="0">
                <a:solidFill>
                  <a:srgbClr val="074379"/>
                </a:solidFill>
                <a:latin typeface="Avenir Book" panose="02000503020000020003" pitchFamily="2" charset="0"/>
              </a:rPr>
              <a:t>YOUR AUDIENCE</a:t>
            </a:r>
          </a:p>
          <a:p>
            <a:pPr algn="ctr">
              <a:lnSpc>
                <a:spcPct val="150000"/>
              </a:lnSpc>
              <a:spcBef>
                <a:spcPct val="0"/>
              </a:spcBef>
            </a:pPr>
            <a:r>
              <a:rPr lang="en-US" sz="2400" b="1" spc="1201" dirty="0">
                <a:solidFill>
                  <a:srgbClr val="074379"/>
                </a:solidFill>
                <a:latin typeface="Avenir Book" panose="02000503020000020003" pitchFamily="2" charset="0"/>
              </a:rPr>
              <a:t>IS OUR WORKSHOP</a:t>
            </a:r>
          </a:p>
        </p:txBody>
      </p:sp>
      <p:sp>
        <p:nvSpPr>
          <p:cNvPr id="13" name="TextBox 9">
            <a:extLst>
              <a:ext uri="{FF2B5EF4-FFF2-40B4-BE49-F238E27FC236}">
                <a16:creationId xmlns:a16="http://schemas.microsoft.com/office/drawing/2014/main" id="{A929241D-ED8A-2804-3C9E-BCC35D242E83}"/>
              </a:ext>
            </a:extLst>
          </p:cNvPr>
          <p:cNvSpPr txBox="1"/>
          <p:nvPr/>
        </p:nvSpPr>
        <p:spPr>
          <a:xfrm>
            <a:off x="188627" y="1897850"/>
            <a:ext cx="5605072" cy="4355295"/>
          </a:xfrm>
          <a:prstGeom prst="rect">
            <a:avLst/>
          </a:prstGeom>
        </p:spPr>
        <p:txBody>
          <a:bodyPr wrap="square" lIns="0" tIns="0" rIns="0" bIns="0" rtlCol="0" anchor="t">
            <a:spAutoFit/>
          </a:bodyPr>
          <a:lstStyle/>
          <a:p>
            <a:pPr algn="ctr">
              <a:lnSpc>
                <a:spcPts val="2659"/>
              </a:lnSpc>
              <a:spcBef>
                <a:spcPct val="0"/>
              </a:spcBef>
            </a:pPr>
            <a:r>
              <a:rPr lang="en-US" sz="1400" dirty="0">
                <a:solidFill>
                  <a:srgbClr val="000000"/>
                </a:solidFill>
                <a:latin typeface="Avenir Book" panose="02000503020000020003" pitchFamily="2" charset="0"/>
              </a:rPr>
              <a:t>Our fundamental belief is that a distinct initial consumer experience yields better business results. Many companies have recently risen to preeminence specifically because of their ability to deploy a coherent and meticulously crafted user experience.</a:t>
            </a:r>
          </a:p>
          <a:p>
            <a:pPr algn="ctr">
              <a:lnSpc>
                <a:spcPts val="2585"/>
              </a:lnSpc>
              <a:spcBef>
                <a:spcPct val="0"/>
              </a:spcBef>
            </a:pPr>
            <a:endParaRPr lang="en-US" sz="1400" dirty="0">
              <a:solidFill>
                <a:srgbClr val="000000"/>
              </a:solidFill>
              <a:latin typeface="Avenir Book" panose="02000503020000020003" pitchFamily="2" charset="0"/>
            </a:endParaRPr>
          </a:p>
          <a:p>
            <a:pPr algn="ctr">
              <a:lnSpc>
                <a:spcPts val="2585"/>
              </a:lnSpc>
              <a:spcBef>
                <a:spcPct val="0"/>
              </a:spcBef>
            </a:pPr>
            <a:r>
              <a:rPr lang="en-US" sz="1400" dirty="0">
                <a:solidFill>
                  <a:srgbClr val="000000"/>
                </a:solidFill>
                <a:latin typeface="Avenir Book" panose="02000503020000020003" pitchFamily="2" charset="0"/>
              </a:rPr>
              <a:t>Our work with agencies and brands always leads to dramatic results, rooted in a methodical transformation of ever-changing consumer expectations of media.</a:t>
            </a:r>
          </a:p>
          <a:p>
            <a:pPr algn="ctr">
              <a:lnSpc>
                <a:spcPts val="2585"/>
              </a:lnSpc>
              <a:spcBef>
                <a:spcPct val="0"/>
              </a:spcBef>
            </a:pPr>
            <a:endParaRPr lang="en-US" sz="1400" dirty="0">
              <a:solidFill>
                <a:srgbClr val="000000"/>
              </a:solidFill>
              <a:latin typeface="Avenir Book" panose="02000503020000020003" pitchFamily="2" charset="0"/>
            </a:endParaRPr>
          </a:p>
          <a:p>
            <a:pPr algn="ctr">
              <a:lnSpc>
                <a:spcPts val="2585"/>
              </a:lnSpc>
              <a:spcBef>
                <a:spcPct val="0"/>
              </a:spcBef>
            </a:pPr>
            <a:r>
              <a:rPr lang="en-US" sz="1400" dirty="0">
                <a:solidFill>
                  <a:srgbClr val="000000"/>
                </a:solidFill>
                <a:latin typeface="Avenir Book" panose="02000503020000020003" pitchFamily="2" charset="0"/>
              </a:rPr>
              <a:t>We craft transformative visuals using unorthodox methods that simply stand out against the rest. Where other agencies may quantify differences between marketing disciplines, we see them unified in our goal of creating a resonant, lasting experience.</a:t>
            </a:r>
          </a:p>
        </p:txBody>
      </p:sp>
    </p:spTree>
    <p:extLst>
      <p:ext uri="{BB962C8B-B14F-4D97-AF65-F5344CB8AC3E}">
        <p14:creationId xmlns:p14="http://schemas.microsoft.com/office/powerpoint/2010/main" val="1733590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6F170D-2973-5C34-8067-098EDA5EA90C}"/>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 name="Footer Placeholder 1">
            <a:extLst>
              <a:ext uri="{FF2B5EF4-FFF2-40B4-BE49-F238E27FC236}">
                <a16:creationId xmlns:a16="http://schemas.microsoft.com/office/drawing/2014/main" id="{F982D866-C625-A3B3-197B-4ACCEF129A72}"/>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FA4ECBA7-1775-9D48-046E-ECDBC3ECB464}"/>
              </a:ext>
            </a:extLst>
          </p:cNvPr>
          <p:cNvSpPr>
            <a:spLocks noGrp="1"/>
          </p:cNvSpPr>
          <p:nvPr>
            <p:ph type="sldNum" sz="quarter" idx="12"/>
          </p:nvPr>
        </p:nvSpPr>
        <p:spPr/>
        <p:txBody>
          <a:bodyPr/>
          <a:lstStyle/>
          <a:p>
            <a:fld id="{6D22F896-40B5-4ADD-8801-0D06FADFA095}" type="slidenum">
              <a:rPr lang="en-US" smtClean="0"/>
              <a:t>28</a:t>
            </a:fld>
            <a:endParaRPr lang="en-US" dirty="0"/>
          </a:p>
        </p:txBody>
      </p:sp>
      <p:pic>
        <p:nvPicPr>
          <p:cNvPr id="4" name="Picture 2">
            <a:extLst>
              <a:ext uri="{FF2B5EF4-FFF2-40B4-BE49-F238E27FC236}">
                <a16:creationId xmlns:a16="http://schemas.microsoft.com/office/drawing/2014/main" id="{6554B99C-8703-F4AD-4BDF-01454CB74045}"/>
              </a:ext>
            </a:extLst>
          </p:cNvPr>
          <p:cNvPicPr>
            <a:picLocks noChangeAspect="1"/>
          </p:cNvPicPr>
          <p:nvPr/>
        </p:nvPicPr>
        <p:blipFill>
          <a:blip r:embed="rId2"/>
          <a:srcRect b="10355"/>
          <a:stretch>
            <a:fillRect/>
          </a:stretch>
        </p:blipFill>
        <p:spPr>
          <a:xfrm>
            <a:off x="0" y="0"/>
            <a:ext cx="12192000" cy="3429000"/>
          </a:xfrm>
          <a:prstGeom prst="rect">
            <a:avLst/>
          </a:prstGeom>
        </p:spPr>
      </p:pic>
      <p:sp>
        <p:nvSpPr>
          <p:cNvPr id="15" name="TextBox 7">
            <a:extLst>
              <a:ext uri="{FF2B5EF4-FFF2-40B4-BE49-F238E27FC236}">
                <a16:creationId xmlns:a16="http://schemas.microsoft.com/office/drawing/2014/main" id="{F944CE40-FE5E-3D3A-2B15-6461D2FED19B}"/>
              </a:ext>
            </a:extLst>
          </p:cNvPr>
          <p:cNvSpPr txBox="1"/>
          <p:nvPr/>
        </p:nvSpPr>
        <p:spPr>
          <a:xfrm>
            <a:off x="2420408" y="3533930"/>
            <a:ext cx="7925544" cy="430887"/>
          </a:xfrm>
          <a:prstGeom prst="rect">
            <a:avLst/>
          </a:prstGeom>
        </p:spPr>
        <p:txBody>
          <a:bodyPr lIns="0" tIns="0" rIns="0" bIns="0" rtlCol="0" anchor="t">
            <a:spAutoFit/>
          </a:bodyPr>
          <a:lstStyle/>
          <a:p>
            <a:pPr algn="ctr"/>
            <a:r>
              <a:rPr lang="en-US" sz="2800" b="1" spc="1523" dirty="0">
                <a:solidFill>
                  <a:srgbClr val="064379"/>
                </a:solidFill>
                <a:latin typeface="Avenir Book" panose="02000503020000020003" pitchFamily="2" charset="0"/>
              </a:rPr>
              <a:t>TRANSPARENT OLED</a:t>
            </a:r>
          </a:p>
        </p:txBody>
      </p:sp>
      <p:sp>
        <p:nvSpPr>
          <p:cNvPr id="16" name="TextBox 8">
            <a:extLst>
              <a:ext uri="{FF2B5EF4-FFF2-40B4-BE49-F238E27FC236}">
                <a16:creationId xmlns:a16="http://schemas.microsoft.com/office/drawing/2014/main" id="{65DA403B-180D-58EE-3774-2F4E4B3B2F4E}"/>
              </a:ext>
            </a:extLst>
          </p:cNvPr>
          <p:cNvSpPr txBox="1"/>
          <p:nvPr/>
        </p:nvSpPr>
        <p:spPr>
          <a:xfrm>
            <a:off x="8227617" y="4227172"/>
            <a:ext cx="3679251" cy="1970026"/>
          </a:xfrm>
          <a:prstGeom prst="rect">
            <a:avLst/>
          </a:prstGeom>
        </p:spPr>
        <p:txBody>
          <a:bodyPr wrap="square" lIns="0" tIns="0" rIns="0" bIns="0" rtlCol="0" anchor="t">
            <a:spAutoFit/>
          </a:bodyPr>
          <a:lstStyle/>
          <a:p>
            <a:pPr algn="ctr">
              <a:lnSpc>
                <a:spcPts val="2585"/>
              </a:lnSpc>
              <a:spcBef>
                <a:spcPct val="0"/>
              </a:spcBef>
            </a:pPr>
            <a:r>
              <a:rPr lang="en-US" sz="1400" dirty="0">
                <a:solidFill>
                  <a:srgbClr val="000000"/>
                </a:solidFill>
                <a:latin typeface="Avenir Book" panose="02000503020000020003" pitchFamily="2" charset="0"/>
              </a:rPr>
              <a:t>Panels are designed semi-assembled, meaning you can install it in various ways to fit into existing structures and spaces. Displays can be also tiled together to make a immersive screen, enabling installation on large show-windows.</a:t>
            </a:r>
          </a:p>
        </p:txBody>
      </p:sp>
      <p:sp>
        <p:nvSpPr>
          <p:cNvPr id="17" name="TextBox 9">
            <a:extLst>
              <a:ext uri="{FF2B5EF4-FFF2-40B4-BE49-F238E27FC236}">
                <a16:creationId xmlns:a16="http://schemas.microsoft.com/office/drawing/2014/main" id="{7177B78B-4B12-2FE1-75D6-CB655A8B1578}"/>
              </a:ext>
            </a:extLst>
          </p:cNvPr>
          <p:cNvSpPr txBox="1"/>
          <p:nvPr/>
        </p:nvSpPr>
        <p:spPr>
          <a:xfrm>
            <a:off x="4047064" y="4153433"/>
            <a:ext cx="3679251" cy="2303451"/>
          </a:xfrm>
          <a:prstGeom prst="rect">
            <a:avLst/>
          </a:prstGeom>
        </p:spPr>
        <p:txBody>
          <a:bodyPr wrap="square" lIns="0" tIns="0" rIns="0" bIns="0" rtlCol="0" anchor="t">
            <a:spAutoFit/>
          </a:bodyPr>
          <a:lstStyle/>
          <a:p>
            <a:pPr algn="ctr">
              <a:lnSpc>
                <a:spcPts val="2585"/>
              </a:lnSpc>
              <a:spcBef>
                <a:spcPct val="0"/>
              </a:spcBef>
            </a:pPr>
            <a:r>
              <a:rPr lang="en-US" sz="1400" dirty="0">
                <a:solidFill>
                  <a:srgbClr val="000000"/>
                </a:solidFill>
                <a:latin typeface="Avenir Book" panose="02000503020000020003" pitchFamily="2" charset="0"/>
              </a:rPr>
              <a:t>A slim, new technology developed by LG which makes it possible to achieve transparency without the need for any backlight enclosure. LG Transparent OLED signage illuminates spaces that once were hidden away behind the display, completely harmonizing with its surroundings.</a:t>
            </a:r>
          </a:p>
        </p:txBody>
      </p:sp>
      <p:sp>
        <p:nvSpPr>
          <p:cNvPr id="18" name="TextBox 10">
            <a:extLst>
              <a:ext uri="{FF2B5EF4-FFF2-40B4-BE49-F238E27FC236}">
                <a16:creationId xmlns:a16="http://schemas.microsoft.com/office/drawing/2014/main" id="{D3523676-BAD4-7174-8458-1F96AD2021B7}"/>
              </a:ext>
            </a:extLst>
          </p:cNvPr>
          <p:cNvSpPr txBox="1"/>
          <p:nvPr/>
        </p:nvSpPr>
        <p:spPr>
          <a:xfrm>
            <a:off x="261130" y="4153433"/>
            <a:ext cx="3215876" cy="2043765"/>
          </a:xfrm>
          <a:prstGeom prst="rect">
            <a:avLst/>
          </a:prstGeom>
        </p:spPr>
        <p:txBody>
          <a:bodyPr wrap="square" lIns="0" tIns="0" rIns="0" bIns="0" rtlCol="0" anchor="t">
            <a:spAutoFit/>
          </a:bodyPr>
          <a:lstStyle/>
          <a:p>
            <a:pPr algn="ctr">
              <a:lnSpc>
                <a:spcPts val="2725"/>
              </a:lnSpc>
              <a:spcBef>
                <a:spcPct val="0"/>
              </a:spcBef>
            </a:pPr>
            <a:r>
              <a:rPr lang="en-US" sz="1400" dirty="0">
                <a:solidFill>
                  <a:srgbClr val="000000"/>
                </a:solidFill>
                <a:latin typeface="Avenir Book" panose="02000503020000020003" pitchFamily="2" charset="0"/>
              </a:rPr>
              <a:t> Boasting vivid and clear colors with high transparency, this technology provides valuable information about as well as visual enhancements to objects placed behind it, giving viewers an impressive, layered experience. </a:t>
            </a:r>
          </a:p>
        </p:txBody>
      </p:sp>
      <p:pic>
        <p:nvPicPr>
          <p:cNvPr id="19" name="Picture 12">
            <a:extLst>
              <a:ext uri="{FF2B5EF4-FFF2-40B4-BE49-F238E27FC236}">
                <a16:creationId xmlns:a16="http://schemas.microsoft.com/office/drawing/2014/main" id="{1BA06848-F3A3-5419-AD9F-D5D5F2A308EC}"/>
              </a:ext>
            </a:extLst>
          </p:cNvPr>
          <p:cNvPicPr>
            <a:picLocks noChangeAspect="1"/>
          </p:cNvPicPr>
          <p:nvPr/>
        </p:nvPicPr>
        <p:blipFill>
          <a:blip r:embed="rId3"/>
          <a:srcRect/>
          <a:stretch>
            <a:fillRect/>
          </a:stretch>
        </p:blipFill>
        <p:spPr>
          <a:xfrm>
            <a:off x="10865433" y="3507636"/>
            <a:ext cx="1041435" cy="506398"/>
          </a:xfrm>
          <a:prstGeom prst="rect">
            <a:avLst/>
          </a:prstGeom>
        </p:spPr>
      </p:pic>
    </p:spTree>
    <p:extLst>
      <p:ext uri="{BB962C8B-B14F-4D97-AF65-F5344CB8AC3E}">
        <p14:creationId xmlns:p14="http://schemas.microsoft.com/office/powerpoint/2010/main" val="75624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CBEC5F-644C-70E4-4B80-09789D8404C7}"/>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4EF86E34-582E-FA26-06D7-9F6B7A977ED5}"/>
              </a:ext>
            </a:extLst>
          </p:cNvPr>
          <p:cNvSpPr>
            <a:spLocks noGrp="1"/>
          </p:cNvSpPr>
          <p:nvPr>
            <p:ph type="sldNum" sz="quarter" idx="12"/>
          </p:nvPr>
        </p:nvSpPr>
        <p:spPr/>
        <p:txBody>
          <a:bodyPr/>
          <a:lstStyle/>
          <a:p>
            <a:fld id="{6D22F896-40B5-4ADD-8801-0D06FADFA095}" type="slidenum">
              <a:rPr lang="en-US" smtClean="0"/>
              <a:t>2</a:t>
            </a:fld>
            <a:endParaRPr lang="en-US" dirty="0"/>
          </a:p>
        </p:txBody>
      </p:sp>
      <p:grpSp>
        <p:nvGrpSpPr>
          <p:cNvPr id="4" name="Group 9">
            <a:extLst>
              <a:ext uri="{FF2B5EF4-FFF2-40B4-BE49-F238E27FC236}">
                <a16:creationId xmlns:a16="http://schemas.microsoft.com/office/drawing/2014/main" id="{E6B83682-336E-054C-725B-D128E01D991F}"/>
              </a:ext>
            </a:extLst>
          </p:cNvPr>
          <p:cNvGrpSpPr/>
          <p:nvPr/>
        </p:nvGrpSpPr>
        <p:grpSpPr>
          <a:xfrm>
            <a:off x="1179592" y="742270"/>
            <a:ext cx="7326679" cy="1668008"/>
            <a:chOff x="0" y="0"/>
            <a:chExt cx="9768906" cy="2224010"/>
          </a:xfrm>
        </p:grpSpPr>
        <p:sp>
          <p:nvSpPr>
            <p:cNvPr id="5" name="TextBox 10">
              <a:extLst>
                <a:ext uri="{FF2B5EF4-FFF2-40B4-BE49-F238E27FC236}">
                  <a16:creationId xmlns:a16="http://schemas.microsoft.com/office/drawing/2014/main" id="{2562FE6E-8661-058C-7379-9982C24EB05A}"/>
                </a:ext>
              </a:extLst>
            </p:cNvPr>
            <p:cNvSpPr txBox="1"/>
            <p:nvPr/>
          </p:nvSpPr>
          <p:spPr>
            <a:xfrm>
              <a:off x="0" y="-123825"/>
              <a:ext cx="9768906" cy="1343025"/>
            </a:xfrm>
            <a:prstGeom prst="rect">
              <a:avLst/>
            </a:prstGeom>
          </p:spPr>
          <p:txBody>
            <a:bodyPr lIns="0" tIns="0" rIns="0" bIns="0" rtlCol="0" anchor="t">
              <a:spAutoFit/>
            </a:bodyPr>
            <a:lstStyle/>
            <a:p>
              <a:pPr>
                <a:lnSpc>
                  <a:spcPts val="8400"/>
                </a:lnSpc>
              </a:pPr>
              <a:r>
                <a:rPr lang="en-US" sz="6000" spc="1428" dirty="0">
                  <a:solidFill>
                    <a:srgbClr val="064379"/>
                  </a:solidFill>
                  <a:latin typeface="Antic"/>
                </a:rPr>
                <a:t>ABOUT VIPERA</a:t>
              </a:r>
            </a:p>
          </p:txBody>
        </p:sp>
        <p:sp>
          <p:nvSpPr>
            <p:cNvPr id="6" name="TextBox 11">
              <a:extLst>
                <a:ext uri="{FF2B5EF4-FFF2-40B4-BE49-F238E27FC236}">
                  <a16:creationId xmlns:a16="http://schemas.microsoft.com/office/drawing/2014/main" id="{D0795107-F7E7-2CCE-2D41-B7CCE1CF55B4}"/>
                </a:ext>
              </a:extLst>
            </p:cNvPr>
            <p:cNvSpPr txBox="1"/>
            <p:nvPr/>
          </p:nvSpPr>
          <p:spPr>
            <a:xfrm>
              <a:off x="0" y="1547736"/>
              <a:ext cx="9237239" cy="676275"/>
            </a:xfrm>
            <a:prstGeom prst="rect">
              <a:avLst/>
            </a:prstGeom>
          </p:spPr>
          <p:txBody>
            <a:bodyPr lIns="0" tIns="0" rIns="0" bIns="0" rtlCol="0" anchor="t">
              <a:spAutoFit/>
            </a:bodyPr>
            <a:lstStyle/>
            <a:p>
              <a:pPr>
                <a:lnSpc>
                  <a:spcPts val="4200"/>
                </a:lnSpc>
              </a:pPr>
              <a:r>
                <a:rPr lang="en-US" sz="3000" spc="360" dirty="0">
                  <a:solidFill>
                    <a:srgbClr val="064379"/>
                  </a:solidFill>
                  <a:latin typeface="Antic Italics"/>
                </a:rPr>
                <a:t>AN INTRODUCTION</a:t>
              </a:r>
            </a:p>
          </p:txBody>
        </p:sp>
      </p:grpSp>
      <p:sp>
        <p:nvSpPr>
          <p:cNvPr id="7" name="TextBox 12">
            <a:extLst>
              <a:ext uri="{FF2B5EF4-FFF2-40B4-BE49-F238E27FC236}">
                <a16:creationId xmlns:a16="http://schemas.microsoft.com/office/drawing/2014/main" id="{592173F6-B677-91FB-5856-8D2C8EA63017}"/>
              </a:ext>
            </a:extLst>
          </p:cNvPr>
          <p:cNvSpPr txBox="1"/>
          <p:nvPr/>
        </p:nvSpPr>
        <p:spPr>
          <a:xfrm>
            <a:off x="1179591" y="2851720"/>
            <a:ext cx="8907837" cy="2457083"/>
          </a:xfrm>
          <a:prstGeom prst="rect">
            <a:avLst/>
          </a:prstGeom>
        </p:spPr>
        <p:txBody>
          <a:bodyPr wrap="square" lIns="0" tIns="0" rIns="0" bIns="0" rtlCol="0" anchor="t">
            <a:spAutoFit/>
          </a:bodyPr>
          <a:lstStyle/>
          <a:p>
            <a:pPr>
              <a:lnSpc>
                <a:spcPct val="150000"/>
              </a:lnSpc>
            </a:pPr>
            <a:r>
              <a:rPr lang="en-US" spc="569" dirty="0">
                <a:solidFill>
                  <a:srgbClr val="002060"/>
                </a:solidFill>
                <a:latin typeface="Avenir Book" panose="02000503020000020003" pitchFamily="2" charset="0"/>
              </a:rPr>
              <a:t>What started out as a passion for groundbreaking</a:t>
            </a:r>
          </a:p>
          <a:p>
            <a:pPr>
              <a:lnSpc>
                <a:spcPct val="150000"/>
              </a:lnSpc>
            </a:pPr>
            <a:r>
              <a:rPr lang="en-US" spc="569" dirty="0">
                <a:solidFill>
                  <a:srgbClr val="002060"/>
                </a:solidFill>
                <a:latin typeface="Avenir Book" panose="02000503020000020003" pitchFamily="2" charset="0"/>
              </a:rPr>
              <a:t>technological innovation quickly became a thriving ecosystem of high-end technological and electronic solutions adapted and curated by a team of dedicated specialists leading the way in all things digital. </a:t>
            </a:r>
          </a:p>
        </p:txBody>
      </p:sp>
    </p:spTree>
    <p:extLst>
      <p:ext uri="{BB962C8B-B14F-4D97-AF65-F5344CB8AC3E}">
        <p14:creationId xmlns:p14="http://schemas.microsoft.com/office/powerpoint/2010/main" val="263572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6F170D-2973-5C34-8067-098EDA5EA90C}"/>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 name="Footer Placeholder 1">
            <a:extLst>
              <a:ext uri="{FF2B5EF4-FFF2-40B4-BE49-F238E27FC236}">
                <a16:creationId xmlns:a16="http://schemas.microsoft.com/office/drawing/2014/main" id="{F982D866-C625-A3B3-197B-4ACCEF129A72}"/>
              </a:ext>
            </a:extLst>
          </p:cNvPr>
          <p:cNvSpPr>
            <a:spLocks noGrp="1"/>
          </p:cNvSpPr>
          <p:nvPr>
            <p:ph type="ftr" sz="quarter" idx="11"/>
          </p:nvPr>
        </p:nvSpPr>
        <p:spPr/>
        <p:txBody>
          <a:bodyPr/>
          <a:lstStyle/>
          <a:p>
            <a:r>
              <a:rPr lang="en-US" dirty="0"/>
              <a:t>
              </a:t>
            </a:r>
          </a:p>
        </p:txBody>
      </p:sp>
      <p:sp>
        <p:nvSpPr>
          <p:cNvPr id="3" name="Slide Number Placeholder 2">
            <a:extLst>
              <a:ext uri="{FF2B5EF4-FFF2-40B4-BE49-F238E27FC236}">
                <a16:creationId xmlns:a16="http://schemas.microsoft.com/office/drawing/2014/main" id="{FA4ECBA7-1775-9D48-046E-ECDBC3ECB464}"/>
              </a:ext>
            </a:extLst>
          </p:cNvPr>
          <p:cNvSpPr>
            <a:spLocks noGrp="1"/>
          </p:cNvSpPr>
          <p:nvPr>
            <p:ph type="sldNum" sz="quarter" idx="12"/>
          </p:nvPr>
        </p:nvSpPr>
        <p:spPr/>
        <p:txBody>
          <a:bodyPr/>
          <a:lstStyle/>
          <a:p>
            <a:fld id="{6D22F896-40B5-4ADD-8801-0D06FADFA095}" type="slidenum">
              <a:rPr lang="en-US" smtClean="0"/>
              <a:t>29</a:t>
            </a:fld>
            <a:endParaRPr lang="en-US" dirty="0"/>
          </a:p>
        </p:txBody>
      </p:sp>
      <p:pic>
        <p:nvPicPr>
          <p:cNvPr id="11" name="Picture 2">
            <a:extLst>
              <a:ext uri="{FF2B5EF4-FFF2-40B4-BE49-F238E27FC236}">
                <a16:creationId xmlns:a16="http://schemas.microsoft.com/office/drawing/2014/main" id="{D08AC2E7-F345-1945-3E6F-36E24CF74FC6}"/>
              </a:ext>
            </a:extLst>
          </p:cNvPr>
          <p:cNvPicPr>
            <a:picLocks noChangeAspect="1"/>
          </p:cNvPicPr>
          <p:nvPr/>
        </p:nvPicPr>
        <p:blipFill>
          <a:blip r:embed="rId2"/>
          <a:srcRect l="54534" t="13036" r="5108" b="19748"/>
          <a:stretch>
            <a:fillRect/>
          </a:stretch>
        </p:blipFill>
        <p:spPr>
          <a:xfrm>
            <a:off x="1" y="1"/>
            <a:ext cx="4842932" cy="3429000"/>
          </a:xfrm>
          <a:prstGeom prst="rect">
            <a:avLst/>
          </a:prstGeom>
        </p:spPr>
      </p:pic>
      <p:pic>
        <p:nvPicPr>
          <p:cNvPr id="12" name="Picture 3">
            <a:extLst>
              <a:ext uri="{FF2B5EF4-FFF2-40B4-BE49-F238E27FC236}">
                <a16:creationId xmlns:a16="http://schemas.microsoft.com/office/drawing/2014/main" id="{6D348A3F-5886-8794-4FAB-5675F52E11DD}"/>
              </a:ext>
            </a:extLst>
          </p:cNvPr>
          <p:cNvPicPr>
            <a:picLocks noChangeAspect="1"/>
          </p:cNvPicPr>
          <p:nvPr/>
        </p:nvPicPr>
        <p:blipFill>
          <a:blip r:embed="rId3"/>
          <a:srcRect l="4725" t="12404" r="54790" b="20238"/>
          <a:stretch>
            <a:fillRect/>
          </a:stretch>
        </p:blipFill>
        <p:spPr>
          <a:xfrm>
            <a:off x="-1" y="3429001"/>
            <a:ext cx="4842932" cy="3429000"/>
          </a:xfrm>
          <a:prstGeom prst="rect">
            <a:avLst/>
          </a:prstGeom>
        </p:spPr>
      </p:pic>
      <p:sp>
        <p:nvSpPr>
          <p:cNvPr id="24" name="TextBox 4">
            <a:extLst>
              <a:ext uri="{FF2B5EF4-FFF2-40B4-BE49-F238E27FC236}">
                <a16:creationId xmlns:a16="http://schemas.microsoft.com/office/drawing/2014/main" id="{A6E3764F-41DC-F91E-0B5D-0E101D22F46A}"/>
              </a:ext>
            </a:extLst>
          </p:cNvPr>
          <p:cNvSpPr txBox="1"/>
          <p:nvPr/>
        </p:nvSpPr>
        <p:spPr>
          <a:xfrm>
            <a:off x="5314013" y="817070"/>
            <a:ext cx="6496987" cy="1084015"/>
          </a:xfrm>
          <a:prstGeom prst="rect">
            <a:avLst/>
          </a:prstGeom>
        </p:spPr>
        <p:txBody>
          <a:bodyPr wrap="square" lIns="0" tIns="0" rIns="0" bIns="0" rtlCol="0" anchor="t">
            <a:spAutoFit/>
          </a:bodyPr>
          <a:lstStyle/>
          <a:p>
            <a:pPr algn="ctr">
              <a:lnSpc>
                <a:spcPct val="150000"/>
              </a:lnSpc>
              <a:spcBef>
                <a:spcPct val="0"/>
              </a:spcBef>
            </a:pPr>
            <a:r>
              <a:rPr lang="en-US" sz="1200" dirty="0">
                <a:solidFill>
                  <a:srgbClr val="064379"/>
                </a:solidFill>
                <a:latin typeface="Avenir Book" panose="02000503020000020003" pitchFamily="2" charset="0"/>
              </a:rPr>
              <a:t>LG’s OLED technology makes the Transparent OLED Signage have slimmer structure without backlight unit nor a liquid crystal layer, achieving high transparency of 38% much higher than conventional LCD transparent displays (10%*). While clearly showing objects behind the screen, it overlays the relevant information right before them.</a:t>
            </a:r>
          </a:p>
        </p:txBody>
      </p:sp>
      <p:sp>
        <p:nvSpPr>
          <p:cNvPr id="25" name="TextBox 5">
            <a:extLst>
              <a:ext uri="{FF2B5EF4-FFF2-40B4-BE49-F238E27FC236}">
                <a16:creationId xmlns:a16="http://schemas.microsoft.com/office/drawing/2014/main" id="{991F7F24-C6D0-1032-2506-D83A4F4A1C85}"/>
              </a:ext>
            </a:extLst>
          </p:cNvPr>
          <p:cNvSpPr txBox="1"/>
          <p:nvPr/>
        </p:nvSpPr>
        <p:spPr>
          <a:xfrm>
            <a:off x="5314011" y="3020111"/>
            <a:ext cx="6256333" cy="807016"/>
          </a:xfrm>
          <a:prstGeom prst="rect">
            <a:avLst/>
          </a:prstGeom>
        </p:spPr>
        <p:txBody>
          <a:bodyPr wrap="square" lIns="0" tIns="0" rIns="0" bIns="0" rtlCol="0" anchor="t">
            <a:spAutoFit/>
          </a:bodyPr>
          <a:lstStyle/>
          <a:p>
            <a:pPr algn="ctr">
              <a:lnSpc>
                <a:spcPct val="150000"/>
              </a:lnSpc>
              <a:spcBef>
                <a:spcPct val="0"/>
              </a:spcBef>
            </a:pPr>
            <a:r>
              <a:rPr lang="en-US" sz="1200" dirty="0">
                <a:solidFill>
                  <a:srgbClr val="064379"/>
                </a:solidFill>
                <a:latin typeface="Avenir Book" panose="02000503020000020003" pitchFamily="2" charset="0"/>
              </a:rPr>
              <a:t>Featuring self-lighting pixels, the display maintains vivid colors and high contrast ratio even when the display becomes transparent. It brings content to life from wide viewing angles, and the content blends into its surroundings seamlessly and naturally.</a:t>
            </a:r>
          </a:p>
        </p:txBody>
      </p:sp>
      <p:sp>
        <p:nvSpPr>
          <p:cNvPr id="26" name="TextBox 6">
            <a:extLst>
              <a:ext uri="{FF2B5EF4-FFF2-40B4-BE49-F238E27FC236}">
                <a16:creationId xmlns:a16="http://schemas.microsoft.com/office/drawing/2014/main" id="{5E9005F1-6928-A087-D107-DBA70431CB8E}"/>
              </a:ext>
            </a:extLst>
          </p:cNvPr>
          <p:cNvSpPr txBox="1"/>
          <p:nvPr/>
        </p:nvSpPr>
        <p:spPr>
          <a:xfrm>
            <a:off x="5314011" y="4683327"/>
            <a:ext cx="6256333" cy="1638013"/>
          </a:xfrm>
          <a:prstGeom prst="rect">
            <a:avLst/>
          </a:prstGeom>
        </p:spPr>
        <p:txBody>
          <a:bodyPr wrap="square" lIns="0" tIns="0" rIns="0" bIns="0" rtlCol="0" anchor="t">
            <a:spAutoFit/>
          </a:bodyPr>
          <a:lstStyle/>
          <a:p>
            <a:pPr algn="ctr">
              <a:lnSpc>
                <a:spcPct val="150000"/>
              </a:lnSpc>
              <a:spcBef>
                <a:spcPct val="0"/>
              </a:spcBef>
            </a:pPr>
            <a:endParaRPr sz="1200" dirty="0">
              <a:solidFill>
                <a:srgbClr val="064379"/>
              </a:solidFill>
              <a:latin typeface="Avenir Book" panose="02000503020000020003" pitchFamily="2" charset="0"/>
            </a:endParaRPr>
          </a:p>
          <a:p>
            <a:pPr algn="ctr">
              <a:lnSpc>
                <a:spcPct val="150000"/>
              </a:lnSpc>
              <a:spcBef>
                <a:spcPct val="0"/>
              </a:spcBef>
            </a:pPr>
            <a:r>
              <a:rPr lang="en-US" sz="1200" dirty="0">
                <a:solidFill>
                  <a:srgbClr val="064379"/>
                </a:solidFill>
                <a:latin typeface="Avenir Book" panose="02000503020000020003" pitchFamily="2" charset="0"/>
              </a:rPr>
              <a:t>LG Transparent OLED signage illuminates spaces that once were hidden away behind the display, </a:t>
            </a:r>
          </a:p>
          <a:p>
            <a:pPr algn="ctr">
              <a:lnSpc>
                <a:spcPct val="150000"/>
              </a:lnSpc>
              <a:spcBef>
                <a:spcPct val="0"/>
              </a:spcBef>
            </a:pPr>
            <a:r>
              <a:rPr lang="en-US" sz="1200" dirty="0">
                <a:solidFill>
                  <a:srgbClr val="064379"/>
                </a:solidFill>
                <a:latin typeface="Avenir Book" panose="02000503020000020003" pitchFamily="2" charset="0"/>
              </a:rPr>
              <a:t>completely harmonizing with its surroundings. Boasting vivid and clear colors with high transparency, this display provides visual enhancements to objects placed behind it, giving viewers an impressive "wow" factor.</a:t>
            </a:r>
          </a:p>
        </p:txBody>
      </p:sp>
      <p:sp>
        <p:nvSpPr>
          <p:cNvPr id="27" name="TextBox 7">
            <a:extLst>
              <a:ext uri="{FF2B5EF4-FFF2-40B4-BE49-F238E27FC236}">
                <a16:creationId xmlns:a16="http://schemas.microsoft.com/office/drawing/2014/main" id="{E98C1826-4F3C-FF1D-3466-F7674315B8CA}"/>
              </a:ext>
            </a:extLst>
          </p:cNvPr>
          <p:cNvSpPr txBox="1"/>
          <p:nvPr/>
        </p:nvSpPr>
        <p:spPr>
          <a:xfrm>
            <a:off x="5666686" y="90464"/>
            <a:ext cx="5791638" cy="738664"/>
          </a:xfrm>
          <a:prstGeom prst="rect">
            <a:avLst/>
          </a:prstGeom>
        </p:spPr>
        <p:txBody>
          <a:bodyPr wrap="square" lIns="0" tIns="0" rIns="0" bIns="0" rtlCol="0" anchor="t">
            <a:spAutoFit/>
          </a:bodyPr>
          <a:lstStyle/>
          <a:p>
            <a:pPr algn="ctr">
              <a:spcBef>
                <a:spcPct val="0"/>
              </a:spcBef>
            </a:pPr>
            <a:endParaRPr sz="2400" b="1" dirty="0">
              <a:solidFill>
                <a:srgbClr val="064379"/>
              </a:solidFill>
              <a:latin typeface="Avenir Book" panose="02000503020000020003" pitchFamily="2" charset="0"/>
            </a:endParaRPr>
          </a:p>
          <a:p>
            <a:pPr algn="ctr">
              <a:spcBef>
                <a:spcPct val="0"/>
              </a:spcBef>
            </a:pPr>
            <a:r>
              <a:rPr lang="en-US" sz="2400" b="1" spc="1034" dirty="0">
                <a:solidFill>
                  <a:srgbClr val="064379"/>
                </a:solidFill>
                <a:latin typeface="Avenir Book" panose="02000503020000020003" pitchFamily="2" charset="0"/>
              </a:rPr>
              <a:t>High Transparency</a:t>
            </a:r>
          </a:p>
        </p:txBody>
      </p:sp>
      <p:sp>
        <p:nvSpPr>
          <p:cNvPr id="28" name="TextBox 8">
            <a:extLst>
              <a:ext uri="{FF2B5EF4-FFF2-40B4-BE49-F238E27FC236}">
                <a16:creationId xmlns:a16="http://schemas.microsoft.com/office/drawing/2014/main" id="{1CBF05CC-9AE3-5CCD-9EDE-6A9E568FB650}"/>
              </a:ext>
            </a:extLst>
          </p:cNvPr>
          <p:cNvSpPr txBox="1"/>
          <p:nvPr/>
        </p:nvSpPr>
        <p:spPr>
          <a:xfrm>
            <a:off x="5658395" y="2169546"/>
            <a:ext cx="5567567" cy="738664"/>
          </a:xfrm>
          <a:prstGeom prst="rect">
            <a:avLst/>
          </a:prstGeom>
        </p:spPr>
        <p:txBody>
          <a:bodyPr wrap="square" lIns="0" tIns="0" rIns="0" bIns="0" rtlCol="0" anchor="t">
            <a:spAutoFit/>
          </a:bodyPr>
          <a:lstStyle/>
          <a:p>
            <a:pPr algn="ctr">
              <a:spcBef>
                <a:spcPct val="0"/>
              </a:spcBef>
            </a:pPr>
            <a:r>
              <a:rPr lang="en-US" sz="2400" b="1" spc="1019" dirty="0">
                <a:solidFill>
                  <a:srgbClr val="064379"/>
                </a:solidFill>
                <a:latin typeface="Avenir Book" panose="02000503020000020003" pitchFamily="2" charset="0"/>
              </a:rPr>
              <a:t>Accurate and Vivid Colors</a:t>
            </a:r>
          </a:p>
        </p:txBody>
      </p:sp>
      <p:sp>
        <p:nvSpPr>
          <p:cNvPr id="29" name="TextBox 9">
            <a:extLst>
              <a:ext uri="{FF2B5EF4-FFF2-40B4-BE49-F238E27FC236}">
                <a16:creationId xmlns:a16="http://schemas.microsoft.com/office/drawing/2014/main" id="{564011D4-925C-55E7-CDAE-866C87E07532}"/>
              </a:ext>
            </a:extLst>
          </p:cNvPr>
          <p:cNvSpPr txBox="1"/>
          <p:nvPr/>
        </p:nvSpPr>
        <p:spPr>
          <a:xfrm>
            <a:off x="6456605" y="4121813"/>
            <a:ext cx="3971144" cy="738664"/>
          </a:xfrm>
          <a:prstGeom prst="rect">
            <a:avLst/>
          </a:prstGeom>
        </p:spPr>
        <p:txBody>
          <a:bodyPr wrap="square" lIns="0" tIns="0" rIns="0" bIns="0" rtlCol="0" anchor="t">
            <a:spAutoFit/>
          </a:bodyPr>
          <a:lstStyle/>
          <a:p>
            <a:pPr algn="ctr">
              <a:spcBef>
                <a:spcPct val="0"/>
              </a:spcBef>
            </a:pPr>
            <a:r>
              <a:rPr lang="en-US" sz="2400" b="1" spc="1019" dirty="0">
                <a:solidFill>
                  <a:srgbClr val="074379"/>
                </a:solidFill>
                <a:latin typeface="Avenir Book" panose="02000503020000020003" pitchFamily="2" charset="0"/>
              </a:rPr>
              <a:t>A New Level of See-Through</a:t>
            </a:r>
          </a:p>
        </p:txBody>
      </p:sp>
    </p:spTree>
    <p:extLst>
      <p:ext uri="{BB962C8B-B14F-4D97-AF65-F5344CB8AC3E}">
        <p14:creationId xmlns:p14="http://schemas.microsoft.com/office/powerpoint/2010/main" val="1159650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B8D079-28E3-3872-A799-DE5F67BD9ACD}"/>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E9EA210C-1390-38A4-A169-69FC7AD9572E}"/>
              </a:ext>
            </a:extLst>
          </p:cNvPr>
          <p:cNvSpPr>
            <a:spLocks noGrp="1"/>
          </p:cNvSpPr>
          <p:nvPr>
            <p:ph type="sldNum" sz="quarter" idx="12"/>
          </p:nvPr>
        </p:nvSpPr>
        <p:spPr/>
        <p:txBody>
          <a:bodyPr/>
          <a:lstStyle/>
          <a:p>
            <a:fld id="{6D22F896-40B5-4ADD-8801-0D06FADFA095}" type="slidenum">
              <a:rPr lang="en-US" smtClean="0"/>
              <a:t>30</a:t>
            </a:fld>
            <a:endParaRPr lang="en-US" dirty="0"/>
          </a:p>
        </p:txBody>
      </p:sp>
      <p:pic>
        <p:nvPicPr>
          <p:cNvPr id="4" name="Picture 6">
            <a:extLst>
              <a:ext uri="{FF2B5EF4-FFF2-40B4-BE49-F238E27FC236}">
                <a16:creationId xmlns:a16="http://schemas.microsoft.com/office/drawing/2014/main" id="{BC57F3F8-C9A5-9ECE-B34E-17FC007977B4}"/>
              </a:ext>
            </a:extLst>
          </p:cNvPr>
          <p:cNvPicPr>
            <a:picLocks noChangeAspect="1"/>
          </p:cNvPicPr>
          <p:nvPr/>
        </p:nvPicPr>
        <p:blipFill>
          <a:blip r:embed="rId2"/>
          <a:srcRect l="1997" r="1997"/>
          <a:stretch>
            <a:fillRect/>
          </a:stretch>
        </p:blipFill>
        <p:spPr>
          <a:xfrm>
            <a:off x="0" y="9525"/>
            <a:ext cx="12189577" cy="6848475"/>
          </a:xfrm>
          <a:prstGeom prst="rect">
            <a:avLst/>
          </a:prstGeom>
        </p:spPr>
      </p:pic>
      <p:pic>
        <p:nvPicPr>
          <p:cNvPr id="5" name="Picture 7">
            <a:extLst>
              <a:ext uri="{FF2B5EF4-FFF2-40B4-BE49-F238E27FC236}">
                <a16:creationId xmlns:a16="http://schemas.microsoft.com/office/drawing/2014/main" id="{DBEE9FC2-A6B1-8438-0D82-6040658037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0"/>
            <a:ext cx="3143250" cy="1571625"/>
          </a:xfrm>
          <a:prstGeom prst="rect">
            <a:avLst/>
          </a:prstGeom>
        </p:spPr>
      </p:pic>
      <p:sp>
        <p:nvSpPr>
          <p:cNvPr id="6" name="TextBox 14">
            <a:extLst>
              <a:ext uri="{FF2B5EF4-FFF2-40B4-BE49-F238E27FC236}">
                <a16:creationId xmlns:a16="http://schemas.microsoft.com/office/drawing/2014/main" id="{CCC4D5F0-28EB-29E7-CE1D-5A43437EC659}"/>
              </a:ext>
            </a:extLst>
          </p:cNvPr>
          <p:cNvSpPr txBox="1"/>
          <p:nvPr/>
        </p:nvSpPr>
        <p:spPr>
          <a:xfrm>
            <a:off x="0" y="416480"/>
            <a:ext cx="3143251" cy="738664"/>
          </a:xfrm>
          <a:prstGeom prst="rect">
            <a:avLst/>
          </a:prstGeom>
        </p:spPr>
        <p:txBody>
          <a:bodyPr wrap="square" lIns="0" tIns="0" rIns="0" bIns="0" rtlCol="0" anchor="t">
            <a:spAutoFit/>
          </a:bodyPr>
          <a:lstStyle/>
          <a:p>
            <a:pPr algn="ctr"/>
            <a:r>
              <a:rPr lang="en-US" sz="2400" b="1" spc="600" dirty="0">
                <a:solidFill>
                  <a:srgbClr val="FFFFFF"/>
                </a:solidFill>
                <a:latin typeface="Avenir Book" panose="02000503020000020003" pitchFamily="2" charset="0"/>
              </a:rPr>
              <a:t>TRANSPARENT </a:t>
            </a:r>
          </a:p>
          <a:p>
            <a:pPr algn="ctr"/>
            <a:r>
              <a:rPr lang="en-US" sz="2400" b="1" spc="600" dirty="0">
                <a:solidFill>
                  <a:srgbClr val="FFFFFF"/>
                </a:solidFill>
                <a:latin typeface="Avenir Book" panose="02000503020000020003" pitchFamily="2" charset="0"/>
              </a:rPr>
              <a:t>LED FILM</a:t>
            </a:r>
          </a:p>
        </p:txBody>
      </p:sp>
    </p:spTree>
    <p:extLst>
      <p:ext uri="{BB962C8B-B14F-4D97-AF65-F5344CB8AC3E}">
        <p14:creationId xmlns:p14="http://schemas.microsoft.com/office/powerpoint/2010/main" val="3124562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DB47131-7247-9C91-EFA1-DC619E3A447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6" name="Picture 6"/>
          <p:cNvPicPr>
            <a:picLocks noChangeAspect="1"/>
          </p:cNvPicPr>
          <p:nvPr/>
        </p:nvPicPr>
        <p:blipFill>
          <a:blip r:embed="rId2">
            <a:alphaModFix amt="35000"/>
          </a:blip>
          <a:srcRect/>
          <a:stretch>
            <a:fillRect/>
          </a:stretch>
        </p:blipFill>
        <p:spPr>
          <a:xfrm>
            <a:off x="1949871" y="417299"/>
            <a:ext cx="10242129" cy="6440702"/>
          </a:xfrm>
          <a:prstGeom prst="rect">
            <a:avLst/>
          </a:prstGeom>
        </p:spPr>
      </p:pic>
      <p:sp>
        <p:nvSpPr>
          <p:cNvPr id="7" name="TextBox 7"/>
          <p:cNvSpPr txBox="1"/>
          <p:nvPr/>
        </p:nvSpPr>
        <p:spPr>
          <a:xfrm>
            <a:off x="517803" y="326396"/>
            <a:ext cx="5390950" cy="1087349"/>
          </a:xfrm>
          <a:prstGeom prst="rect">
            <a:avLst/>
          </a:prstGeom>
        </p:spPr>
        <p:txBody>
          <a:bodyPr lIns="0" tIns="0" rIns="0" bIns="0" rtlCol="0" anchor="t">
            <a:spAutoFit/>
          </a:bodyPr>
          <a:lstStyle/>
          <a:p>
            <a:pPr>
              <a:lnSpc>
                <a:spcPct val="150000"/>
              </a:lnSpc>
            </a:pPr>
            <a:r>
              <a:rPr lang="en-US" sz="2800" spc="893" dirty="0">
                <a:solidFill>
                  <a:srgbClr val="074379"/>
                </a:solidFill>
                <a:latin typeface="Antic"/>
              </a:rPr>
              <a:t>TRANSPARENT</a:t>
            </a:r>
          </a:p>
          <a:p>
            <a:pPr>
              <a:lnSpc>
                <a:spcPts val="3640"/>
              </a:lnSpc>
            </a:pPr>
            <a:r>
              <a:rPr lang="en-US" sz="2800" spc="893" dirty="0">
                <a:solidFill>
                  <a:srgbClr val="074379"/>
                </a:solidFill>
                <a:latin typeface="Antic"/>
              </a:rPr>
              <a:t>LED FILM</a:t>
            </a:r>
          </a:p>
        </p:txBody>
      </p:sp>
      <p:sp>
        <p:nvSpPr>
          <p:cNvPr id="8" name="TextBox 8"/>
          <p:cNvSpPr txBox="1"/>
          <p:nvPr/>
        </p:nvSpPr>
        <p:spPr>
          <a:xfrm>
            <a:off x="6485974" y="834096"/>
            <a:ext cx="3244751" cy="474874"/>
          </a:xfrm>
          <a:prstGeom prst="rect">
            <a:avLst/>
          </a:prstGeom>
        </p:spPr>
        <p:txBody>
          <a:bodyPr lIns="0" tIns="0" rIns="0" bIns="0" rtlCol="0" anchor="t">
            <a:spAutoFit/>
          </a:bodyPr>
          <a:lstStyle/>
          <a:p>
            <a:pPr algn="ctr">
              <a:spcBef>
                <a:spcPct val="0"/>
              </a:spcBef>
            </a:pPr>
            <a:r>
              <a:rPr lang="en-US" sz="1543" b="1" spc="463" dirty="0">
                <a:solidFill>
                  <a:srgbClr val="064379"/>
                </a:solidFill>
                <a:latin typeface="Avenir Book" panose="02000503020000020003" pitchFamily="2" charset="0"/>
              </a:rPr>
              <a:t>SUPERB TRANSPARENCY</a:t>
            </a:r>
          </a:p>
        </p:txBody>
      </p:sp>
      <p:sp>
        <p:nvSpPr>
          <p:cNvPr id="9" name="TextBox 9"/>
          <p:cNvSpPr txBox="1"/>
          <p:nvPr/>
        </p:nvSpPr>
        <p:spPr>
          <a:xfrm>
            <a:off x="5908753" y="1256309"/>
            <a:ext cx="4788145" cy="1471365"/>
          </a:xfrm>
          <a:prstGeom prst="rect">
            <a:avLst/>
          </a:prstGeom>
        </p:spPr>
        <p:txBody>
          <a:bodyPr wrap="square" lIns="0" tIns="0" rIns="0" bIns="0" rtlCol="0" anchor="t">
            <a:spAutoFit/>
          </a:bodyPr>
          <a:lstStyle/>
          <a:p>
            <a:pPr algn="ctr">
              <a:lnSpc>
                <a:spcPct val="150000"/>
              </a:lnSpc>
              <a:spcBef>
                <a:spcPct val="0"/>
              </a:spcBef>
            </a:pPr>
            <a:r>
              <a:rPr lang="en-US" sz="1297" dirty="0">
                <a:solidFill>
                  <a:srgbClr val="064379"/>
                </a:solidFill>
                <a:latin typeface="Avenir Book" panose="02000503020000020003" pitchFamily="2" charset="0"/>
              </a:rPr>
              <a:t>The LG Transparent LED film reflects the object behind the product even after the product is attached and turned off. This offers a wide-open view while blending into existing interior design smoothly and delivers various information effectively by attracting the attention of passersby.</a:t>
            </a:r>
          </a:p>
        </p:txBody>
      </p:sp>
      <p:sp>
        <p:nvSpPr>
          <p:cNvPr id="10" name="TextBox 10"/>
          <p:cNvSpPr txBox="1"/>
          <p:nvPr/>
        </p:nvSpPr>
        <p:spPr>
          <a:xfrm>
            <a:off x="1107059" y="1868900"/>
            <a:ext cx="3401724" cy="330027"/>
          </a:xfrm>
          <a:prstGeom prst="rect">
            <a:avLst/>
          </a:prstGeom>
        </p:spPr>
        <p:txBody>
          <a:bodyPr lIns="0" tIns="0" rIns="0" bIns="0" rtlCol="0" anchor="t">
            <a:spAutoFit/>
          </a:bodyPr>
          <a:lstStyle/>
          <a:p>
            <a:pPr algn="ctr">
              <a:lnSpc>
                <a:spcPct val="150000"/>
              </a:lnSpc>
              <a:spcBef>
                <a:spcPct val="0"/>
              </a:spcBef>
            </a:pPr>
            <a:r>
              <a:rPr lang="en-US" sz="1565" b="1" spc="469" dirty="0">
                <a:solidFill>
                  <a:srgbClr val="064379"/>
                </a:solidFill>
                <a:latin typeface="Avenir Book" panose="02000503020000020003" pitchFamily="2" charset="0"/>
              </a:rPr>
              <a:t>SELF-ADHESIVE FILM</a:t>
            </a:r>
          </a:p>
        </p:txBody>
      </p:sp>
      <p:sp>
        <p:nvSpPr>
          <p:cNvPr id="11" name="TextBox 11"/>
          <p:cNvSpPr txBox="1"/>
          <p:nvPr/>
        </p:nvSpPr>
        <p:spPr>
          <a:xfrm>
            <a:off x="685800" y="2196199"/>
            <a:ext cx="4230974" cy="872483"/>
          </a:xfrm>
          <a:prstGeom prst="rect">
            <a:avLst/>
          </a:prstGeom>
        </p:spPr>
        <p:txBody>
          <a:bodyPr wrap="square" lIns="0" tIns="0" rIns="0" bIns="0" rtlCol="0" anchor="t">
            <a:spAutoFit/>
          </a:bodyPr>
          <a:lstStyle/>
          <a:p>
            <a:pPr algn="ctr">
              <a:lnSpc>
                <a:spcPct val="150000"/>
              </a:lnSpc>
              <a:spcBef>
                <a:spcPct val="0"/>
              </a:spcBef>
            </a:pPr>
            <a:r>
              <a:rPr lang="en-US" sz="1297" dirty="0">
                <a:solidFill>
                  <a:srgbClr val="064379"/>
                </a:solidFill>
                <a:latin typeface="Avenir Book" panose="02000503020000020003" pitchFamily="2" charset="0"/>
              </a:rPr>
              <a:t>The LG Transparent LED film is self-adhesive, so it can be easily attached to the surfaces of existing window glass without the need for any complicated construction.</a:t>
            </a:r>
          </a:p>
        </p:txBody>
      </p:sp>
      <p:sp>
        <p:nvSpPr>
          <p:cNvPr id="12" name="TextBox 12"/>
          <p:cNvSpPr txBox="1"/>
          <p:nvPr/>
        </p:nvSpPr>
        <p:spPr>
          <a:xfrm>
            <a:off x="5270639" y="3397250"/>
            <a:ext cx="6729531" cy="258469"/>
          </a:xfrm>
          <a:prstGeom prst="rect">
            <a:avLst/>
          </a:prstGeom>
        </p:spPr>
        <p:txBody>
          <a:bodyPr wrap="square" lIns="0" tIns="0" rIns="0" bIns="0" rtlCol="0" anchor="t">
            <a:spAutoFit/>
          </a:bodyPr>
          <a:lstStyle/>
          <a:p>
            <a:pPr algn="ctr">
              <a:lnSpc>
                <a:spcPts val="2097"/>
              </a:lnSpc>
              <a:spcBef>
                <a:spcPct val="0"/>
              </a:spcBef>
            </a:pPr>
            <a:r>
              <a:rPr lang="en-US" sz="1400" b="1" spc="449" dirty="0">
                <a:solidFill>
                  <a:srgbClr val="064379"/>
                </a:solidFill>
                <a:latin typeface="Avenir Book" panose="02000503020000020003" pitchFamily="2" charset="0"/>
              </a:rPr>
              <a:t>OUTSTANDING EXPANDABILITY AND FLEXIBILITY</a:t>
            </a:r>
          </a:p>
        </p:txBody>
      </p:sp>
      <p:sp>
        <p:nvSpPr>
          <p:cNvPr id="13" name="TextBox 13"/>
          <p:cNvSpPr txBox="1"/>
          <p:nvPr/>
        </p:nvSpPr>
        <p:spPr>
          <a:xfrm>
            <a:off x="6243402" y="3689403"/>
            <a:ext cx="4834329" cy="1171924"/>
          </a:xfrm>
          <a:prstGeom prst="rect">
            <a:avLst/>
          </a:prstGeom>
        </p:spPr>
        <p:txBody>
          <a:bodyPr wrap="square" lIns="0" tIns="0" rIns="0" bIns="0" rtlCol="0" anchor="t">
            <a:spAutoFit/>
          </a:bodyPr>
          <a:lstStyle/>
          <a:p>
            <a:pPr algn="ctr">
              <a:lnSpc>
                <a:spcPct val="150000"/>
              </a:lnSpc>
              <a:spcBef>
                <a:spcPct val="0"/>
              </a:spcBef>
            </a:pPr>
            <a:r>
              <a:rPr lang="en-US" sz="1297" dirty="0">
                <a:solidFill>
                  <a:srgbClr val="000000"/>
                </a:solidFill>
                <a:latin typeface="Avenir Book" panose="02000503020000020003" pitchFamily="2" charset="0"/>
              </a:rPr>
              <a:t>The size and layout of the film can be customized to fit into the installation area. It can be expanded by adding more films in a vertical or horizontal way, or cut in parallel with the bezel to meet size requirements.</a:t>
            </a:r>
          </a:p>
        </p:txBody>
      </p:sp>
      <p:sp>
        <p:nvSpPr>
          <p:cNvPr id="14" name="TextBox 14"/>
          <p:cNvSpPr txBox="1"/>
          <p:nvPr/>
        </p:nvSpPr>
        <p:spPr>
          <a:xfrm>
            <a:off x="685800" y="4136417"/>
            <a:ext cx="5166954" cy="315727"/>
          </a:xfrm>
          <a:prstGeom prst="rect">
            <a:avLst/>
          </a:prstGeom>
        </p:spPr>
        <p:txBody>
          <a:bodyPr wrap="square" lIns="0" tIns="0" rIns="0" bIns="0" rtlCol="0" anchor="t">
            <a:spAutoFit/>
          </a:bodyPr>
          <a:lstStyle/>
          <a:p>
            <a:pPr algn="ctr">
              <a:lnSpc>
                <a:spcPct val="150000"/>
              </a:lnSpc>
              <a:spcBef>
                <a:spcPct val="0"/>
              </a:spcBef>
            </a:pPr>
            <a:r>
              <a:rPr lang="en-US" sz="1497" b="1" spc="449" dirty="0">
                <a:solidFill>
                  <a:srgbClr val="064379"/>
                </a:solidFill>
                <a:latin typeface="Avenir Book" panose="02000503020000020003" pitchFamily="2" charset="0"/>
              </a:rPr>
              <a:t>FITTING IN WITH FLATS AND CURVES</a:t>
            </a:r>
          </a:p>
        </p:txBody>
      </p:sp>
      <p:sp>
        <p:nvSpPr>
          <p:cNvPr id="15" name="TextBox 15"/>
          <p:cNvSpPr txBox="1"/>
          <p:nvPr/>
        </p:nvSpPr>
        <p:spPr>
          <a:xfrm>
            <a:off x="839449" y="4444524"/>
            <a:ext cx="4504544" cy="1471365"/>
          </a:xfrm>
          <a:prstGeom prst="rect">
            <a:avLst/>
          </a:prstGeom>
        </p:spPr>
        <p:txBody>
          <a:bodyPr wrap="square" lIns="0" tIns="0" rIns="0" bIns="0" rtlCol="0" anchor="t">
            <a:spAutoFit/>
          </a:bodyPr>
          <a:lstStyle/>
          <a:p>
            <a:pPr algn="ctr">
              <a:lnSpc>
                <a:spcPct val="150000"/>
              </a:lnSpc>
              <a:spcBef>
                <a:spcPct val="0"/>
              </a:spcBef>
            </a:pPr>
            <a:r>
              <a:rPr lang="en-US" sz="1297" dirty="0">
                <a:solidFill>
                  <a:srgbClr val="064379"/>
                </a:solidFill>
                <a:latin typeface="Avenir Book" panose="02000503020000020003" pitchFamily="2" charset="0"/>
              </a:rPr>
              <a:t>The LG Transparent LED film supports curvatures up to 2,000R convex and concave for curved glass or window applications, and offers even surface by durable, transparent layers. This allows a wide range of venues to be redesigned with the LAT series as a landmark.</a:t>
            </a:r>
          </a:p>
        </p:txBody>
      </p:sp>
      <p:pic>
        <p:nvPicPr>
          <p:cNvPr id="17" name="Picture 17"/>
          <p:cNvPicPr>
            <a:picLocks noChangeAspect="1"/>
          </p:cNvPicPr>
          <p:nvPr/>
        </p:nvPicPr>
        <p:blipFill>
          <a:blip r:embed="rId3"/>
          <a:srcRect/>
          <a:stretch>
            <a:fillRect/>
          </a:stretch>
        </p:blipFill>
        <p:spPr>
          <a:xfrm>
            <a:off x="10321849" y="278175"/>
            <a:ext cx="1509543" cy="73401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7196EE-99DA-C09A-CB20-F8E688C1B573}"/>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AC3E62AF-CB00-6333-41D2-178F13D64293}"/>
              </a:ext>
            </a:extLst>
          </p:cNvPr>
          <p:cNvSpPr>
            <a:spLocks noGrp="1"/>
          </p:cNvSpPr>
          <p:nvPr>
            <p:ph type="sldNum" sz="quarter" idx="12"/>
          </p:nvPr>
        </p:nvSpPr>
        <p:spPr/>
        <p:txBody>
          <a:bodyPr/>
          <a:lstStyle/>
          <a:p>
            <a:fld id="{6D22F896-40B5-4ADD-8801-0D06FADFA095}" type="slidenum">
              <a:rPr lang="en-US" smtClean="0"/>
              <a:t>32</a:t>
            </a:fld>
            <a:endParaRPr lang="en-US" dirty="0"/>
          </a:p>
        </p:txBody>
      </p:sp>
      <p:pic>
        <p:nvPicPr>
          <p:cNvPr id="4" name="Picture 3">
            <a:extLst>
              <a:ext uri="{FF2B5EF4-FFF2-40B4-BE49-F238E27FC236}">
                <a16:creationId xmlns:a16="http://schemas.microsoft.com/office/drawing/2014/main" id="{44839D5D-D09C-5072-0080-F7B105237DF9}"/>
              </a:ext>
            </a:extLst>
          </p:cNvPr>
          <p:cNvPicPr>
            <a:picLocks noChangeAspect="1"/>
          </p:cNvPicPr>
          <p:nvPr/>
        </p:nvPicPr>
        <p:blipFill>
          <a:blip r:embed="rId2"/>
          <a:stretch>
            <a:fillRect/>
          </a:stretch>
        </p:blipFill>
        <p:spPr>
          <a:xfrm>
            <a:off x="-14213" y="-888787"/>
            <a:ext cx="12220425" cy="8635574"/>
          </a:xfrm>
          <a:prstGeom prst="rect">
            <a:avLst/>
          </a:prstGeom>
        </p:spPr>
      </p:pic>
    </p:spTree>
    <p:extLst>
      <p:ext uri="{BB962C8B-B14F-4D97-AF65-F5344CB8AC3E}">
        <p14:creationId xmlns:p14="http://schemas.microsoft.com/office/powerpoint/2010/main" val="2102787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AF9FC9-144A-CBF7-B16A-A6265D856BE7}"/>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1CD88FFF-C055-1DB5-A46B-4E379ABF4718}"/>
              </a:ext>
            </a:extLst>
          </p:cNvPr>
          <p:cNvSpPr>
            <a:spLocks noGrp="1"/>
          </p:cNvSpPr>
          <p:nvPr>
            <p:ph type="sldNum" sz="quarter" idx="12"/>
          </p:nvPr>
        </p:nvSpPr>
        <p:spPr/>
        <p:txBody>
          <a:bodyPr/>
          <a:lstStyle/>
          <a:p>
            <a:fld id="{6D22F896-40B5-4ADD-8801-0D06FADFA095}" type="slidenum">
              <a:rPr lang="en-US" smtClean="0"/>
              <a:t>33</a:t>
            </a:fld>
            <a:endParaRPr lang="en-US" dirty="0"/>
          </a:p>
        </p:txBody>
      </p:sp>
      <p:pic>
        <p:nvPicPr>
          <p:cNvPr id="4" name="Picture 3">
            <a:extLst>
              <a:ext uri="{FF2B5EF4-FFF2-40B4-BE49-F238E27FC236}">
                <a16:creationId xmlns:a16="http://schemas.microsoft.com/office/drawing/2014/main" id="{D75922B9-57E2-54F0-8E12-0E07ABB538D8}"/>
              </a:ext>
            </a:extLst>
          </p:cNvPr>
          <p:cNvPicPr>
            <a:picLocks noChangeAspect="1"/>
          </p:cNvPicPr>
          <p:nvPr/>
        </p:nvPicPr>
        <p:blipFill>
          <a:blip r:embed="rId2"/>
          <a:stretch>
            <a:fillRect/>
          </a:stretch>
        </p:blipFill>
        <p:spPr>
          <a:xfrm>
            <a:off x="0" y="-880681"/>
            <a:ext cx="12192000" cy="8615487"/>
          </a:xfrm>
          <a:prstGeom prst="rect">
            <a:avLst/>
          </a:prstGeom>
        </p:spPr>
      </p:pic>
    </p:spTree>
    <p:extLst>
      <p:ext uri="{BB962C8B-B14F-4D97-AF65-F5344CB8AC3E}">
        <p14:creationId xmlns:p14="http://schemas.microsoft.com/office/powerpoint/2010/main" val="494038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B18C24-ABD8-0003-054C-250920686865}"/>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4537AE4F-918B-2DB7-E3A6-6BF3F794B846}"/>
              </a:ext>
            </a:extLst>
          </p:cNvPr>
          <p:cNvSpPr>
            <a:spLocks noGrp="1"/>
          </p:cNvSpPr>
          <p:nvPr>
            <p:ph type="sldNum" sz="quarter" idx="12"/>
          </p:nvPr>
        </p:nvSpPr>
        <p:spPr/>
        <p:txBody>
          <a:bodyPr/>
          <a:lstStyle/>
          <a:p>
            <a:fld id="{6D22F896-40B5-4ADD-8801-0D06FADFA095}" type="slidenum">
              <a:rPr lang="en-US" smtClean="0"/>
              <a:t>34</a:t>
            </a:fld>
            <a:endParaRPr lang="en-US" dirty="0"/>
          </a:p>
        </p:txBody>
      </p:sp>
      <p:pic>
        <p:nvPicPr>
          <p:cNvPr id="4" name="Picture 3">
            <a:extLst>
              <a:ext uri="{FF2B5EF4-FFF2-40B4-BE49-F238E27FC236}">
                <a16:creationId xmlns:a16="http://schemas.microsoft.com/office/drawing/2014/main" id="{46C5BAA8-CDD3-4679-5D9C-9BA818B18017}"/>
              </a:ext>
            </a:extLst>
          </p:cNvPr>
          <p:cNvPicPr>
            <a:picLocks noChangeAspect="1"/>
          </p:cNvPicPr>
          <p:nvPr/>
        </p:nvPicPr>
        <p:blipFill>
          <a:blip r:embed="rId2"/>
          <a:stretch>
            <a:fillRect/>
          </a:stretch>
        </p:blipFill>
        <p:spPr>
          <a:xfrm>
            <a:off x="0" y="-878744"/>
            <a:ext cx="12192000" cy="8615487"/>
          </a:xfrm>
          <a:prstGeom prst="rect">
            <a:avLst/>
          </a:prstGeom>
        </p:spPr>
      </p:pic>
    </p:spTree>
    <p:extLst>
      <p:ext uri="{BB962C8B-B14F-4D97-AF65-F5344CB8AC3E}">
        <p14:creationId xmlns:p14="http://schemas.microsoft.com/office/powerpoint/2010/main" val="3868529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6718AD-6731-F67A-7F9F-AD9744CFD8E3}"/>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72CD1EA6-A46E-9861-3058-F303E8AE63CD}"/>
              </a:ext>
            </a:extLst>
          </p:cNvPr>
          <p:cNvSpPr>
            <a:spLocks noGrp="1"/>
          </p:cNvSpPr>
          <p:nvPr>
            <p:ph type="sldNum" sz="quarter" idx="12"/>
          </p:nvPr>
        </p:nvSpPr>
        <p:spPr/>
        <p:txBody>
          <a:bodyPr/>
          <a:lstStyle/>
          <a:p>
            <a:fld id="{6D22F896-40B5-4ADD-8801-0D06FADFA095}" type="slidenum">
              <a:rPr lang="en-US" smtClean="0"/>
              <a:t>35</a:t>
            </a:fld>
            <a:endParaRPr lang="en-US" dirty="0"/>
          </a:p>
        </p:txBody>
      </p:sp>
      <p:pic>
        <p:nvPicPr>
          <p:cNvPr id="4" name="Picture 3">
            <a:extLst>
              <a:ext uri="{FF2B5EF4-FFF2-40B4-BE49-F238E27FC236}">
                <a16:creationId xmlns:a16="http://schemas.microsoft.com/office/drawing/2014/main" id="{AE3BF3DE-E9C0-F43F-BC3D-B5A548A012B3}"/>
              </a:ext>
            </a:extLst>
          </p:cNvPr>
          <p:cNvPicPr>
            <a:picLocks noChangeAspect="1"/>
          </p:cNvPicPr>
          <p:nvPr/>
        </p:nvPicPr>
        <p:blipFill>
          <a:blip r:embed="rId2"/>
          <a:stretch>
            <a:fillRect/>
          </a:stretch>
        </p:blipFill>
        <p:spPr>
          <a:xfrm>
            <a:off x="0" y="-878744"/>
            <a:ext cx="12192000" cy="8615487"/>
          </a:xfrm>
          <a:prstGeom prst="rect">
            <a:avLst/>
          </a:prstGeom>
        </p:spPr>
      </p:pic>
    </p:spTree>
    <p:extLst>
      <p:ext uri="{BB962C8B-B14F-4D97-AF65-F5344CB8AC3E}">
        <p14:creationId xmlns:p14="http://schemas.microsoft.com/office/powerpoint/2010/main" val="3482142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7F8A85-2B0B-6B86-A099-C9AC7803A141}"/>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C933F809-1947-407D-32E1-65903362BF95}"/>
              </a:ext>
            </a:extLst>
          </p:cNvPr>
          <p:cNvSpPr>
            <a:spLocks noGrp="1"/>
          </p:cNvSpPr>
          <p:nvPr>
            <p:ph type="sldNum" sz="quarter" idx="12"/>
          </p:nvPr>
        </p:nvSpPr>
        <p:spPr/>
        <p:txBody>
          <a:bodyPr/>
          <a:lstStyle/>
          <a:p>
            <a:fld id="{6D22F896-40B5-4ADD-8801-0D06FADFA095}" type="slidenum">
              <a:rPr lang="en-US" smtClean="0"/>
              <a:t>36</a:t>
            </a:fld>
            <a:endParaRPr lang="en-US" dirty="0"/>
          </a:p>
        </p:txBody>
      </p:sp>
      <p:pic>
        <p:nvPicPr>
          <p:cNvPr id="4" name="Picture 3">
            <a:extLst>
              <a:ext uri="{FF2B5EF4-FFF2-40B4-BE49-F238E27FC236}">
                <a16:creationId xmlns:a16="http://schemas.microsoft.com/office/drawing/2014/main" id="{CD88E52F-9F13-0B54-5308-9C6C05DDCBFF}"/>
              </a:ext>
            </a:extLst>
          </p:cNvPr>
          <p:cNvPicPr>
            <a:picLocks noChangeAspect="1"/>
          </p:cNvPicPr>
          <p:nvPr/>
        </p:nvPicPr>
        <p:blipFill>
          <a:blip r:embed="rId2"/>
          <a:stretch>
            <a:fillRect/>
          </a:stretch>
        </p:blipFill>
        <p:spPr>
          <a:xfrm>
            <a:off x="0" y="-878744"/>
            <a:ext cx="12192000" cy="8615487"/>
          </a:xfrm>
          <a:prstGeom prst="rect">
            <a:avLst/>
          </a:prstGeom>
        </p:spPr>
      </p:pic>
    </p:spTree>
    <p:extLst>
      <p:ext uri="{BB962C8B-B14F-4D97-AF65-F5344CB8AC3E}">
        <p14:creationId xmlns:p14="http://schemas.microsoft.com/office/powerpoint/2010/main" val="3336031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453057-067E-8E1D-7341-0BA61D75107B}"/>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AF73219C-120C-9909-99F2-4F162D814D9E}"/>
              </a:ext>
            </a:extLst>
          </p:cNvPr>
          <p:cNvSpPr>
            <a:spLocks noGrp="1"/>
          </p:cNvSpPr>
          <p:nvPr>
            <p:ph type="sldNum" sz="quarter" idx="12"/>
          </p:nvPr>
        </p:nvSpPr>
        <p:spPr/>
        <p:txBody>
          <a:bodyPr/>
          <a:lstStyle/>
          <a:p>
            <a:fld id="{6D22F896-40B5-4ADD-8801-0D06FADFA095}" type="slidenum">
              <a:rPr lang="en-US" smtClean="0"/>
              <a:t>37</a:t>
            </a:fld>
            <a:endParaRPr lang="en-US" dirty="0"/>
          </a:p>
        </p:txBody>
      </p:sp>
      <p:pic>
        <p:nvPicPr>
          <p:cNvPr id="4" name="Picture 3">
            <a:extLst>
              <a:ext uri="{FF2B5EF4-FFF2-40B4-BE49-F238E27FC236}">
                <a16:creationId xmlns:a16="http://schemas.microsoft.com/office/drawing/2014/main" id="{DB33AE71-C7EF-A5E1-099B-E2A553F88FFA}"/>
              </a:ext>
            </a:extLst>
          </p:cNvPr>
          <p:cNvPicPr>
            <a:picLocks noChangeAspect="1"/>
          </p:cNvPicPr>
          <p:nvPr/>
        </p:nvPicPr>
        <p:blipFill>
          <a:blip r:embed="rId2"/>
          <a:stretch>
            <a:fillRect/>
          </a:stretch>
        </p:blipFill>
        <p:spPr>
          <a:xfrm>
            <a:off x="0" y="-878744"/>
            <a:ext cx="12192000" cy="8615487"/>
          </a:xfrm>
          <a:prstGeom prst="rect">
            <a:avLst/>
          </a:prstGeom>
        </p:spPr>
      </p:pic>
    </p:spTree>
    <p:extLst>
      <p:ext uri="{BB962C8B-B14F-4D97-AF65-F5344CB8AC3E}">
        <p14:creationId xmlns:p14="http://schemas.microsoft.com/office/powerpoint/2010/main" val="3347101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F3BBB44-FCBD-1E08-EAA1-100B127563A6}"/>
              </a:ext>
            </a:extLst>
          </p:cNvPr>
          <p:cNvSpPr/>
          <p:nvPr/>
        </p:nvSpPr>
        <p:spPr>
          <a:xfrm>
            <a:off x="0" y="0"/>
            <a:ext cx="12192000" cy="68580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 name="AutoShape 2"/>
          <p:cNvSpPr/>
          <p:nvPr/>
        </p:nvSpPr>
        <p:spPr>
          <a:xfrm>
            <a:off x="6096001" y="0"/>
            <a:ext cx="6095999" cy="6858000"/>
          </a:xfrm>
          <a:prstGeom prst="rect">
            <a:avLst/>
          </a:prstGeom>
          <a:solidFill>
            <a:srgbClr val="064379"/>
          </a:solidFill>
        </p:spPr>
      </p:sp>
      <p:pic>
        <p:nvPicPr>
          <p:cNvPr id="7" name="Picture 7"/>
          <p:cNvPicPr>
            <a:picLocks noChangeAspect="1"/>
          </p:cNvPicPr>
          <p:nvPr/>
        </p:nvPicPr>
        <p:blipFill>
          <a:blip r:embed="rId2"/>
          <a:srcRect/>
          <a:stretch>
            <a:fillRect/>
          </a:stretch>
        </p:blipFill>
        <p:spPr>
          <a:xfrm>
            <a:off x="6504130" y="685800"/>
            <a:ext cx="5002070" cy="3320124"/>
          </a:xfrm>
          <a:prstGeom prst="rect">
            <a:avLst/>
          </a:prstGeom>
        </p:spPr>
      </p:pic>
      <p:pic>
        <p:nvPicPr>
          <p:cNvPr id="8" name="Picture 8"/>
          <p:cNvPicPr>
            <a:picLocks noChangeAspect="1"/>
          </p:cNvPicPr>
          <p:nvPr/>
        </p:nvPicPr>
        <p:blipFill>
          <a:blip r:embed="rId3"/>
          <a:srcRect/>
          <a:stretch>
            <a:fillRect/>
          </a:stretch>
        </p:blipFill>
        <p:spPr>
          <a:xfrm>
            <a:off x="309442" y="616715"/>
            <a:ext cx="5210237" cy="3458295"/>
          </a:xfrm>
          <a:prstGeom prst="rect">
            <a:avLst/>
          </a:prstGeom>
        </p:spPr>
      </p:pic>
      <p:grpSp>
        <p:nvGrpSpPr>
          <p:cNvPr id="9" name="Group 9"/>
          <p:cNvGrpSpPr/>
          <p:nvPr/>
        </p:nvGrpSpPr>
        <p:grpSpPr>
          <a:xfrm>
            <a:off x="649435" y="4127822"/>
            <a:ext cx="4785118" cy="1955344"/>
            <a:chOff x="0" y="-76200"/>
            <a:chExt cx="9570237" cy="3910687"/>
          </a:xfrm>
        </p:grpSpPr>
        <p:sp>
          <p:nvSpPr>
            <p:cNvPr id="10" name="TextBox 10"/>
            <p:cNvSpPr txBox="1"/>
            <p:nvPr/>
          </p:nvSpPr>
          <p:spPr>
            <a:xfrm>
              <a:off x="0" y="-76200"/>
              <a:ext cx="9570237" cy="859466"/>
            </a:xfrm>
            <a:prstGeom prst="rect">
              <a:avLst/>
            </a:prstGeom>
          </p:spPr>
          <p:txBody>
            <a:bodyPr lIns="0" tIns="0" rIns="0" bIns="0" rtlCol="0" anchor="t">
              <a:spAutoFit/>
            </a:bodyPr>
            <a:lstStyle/>
            <a:p>
              <a:pPr algn="ctr">
                <a:lnSpc>
                  <a:spcPts val="3454"/>
                </a:lnSpc>
              </a:pPr>
              <a:r>
                <a:rPr lang="en-US" sz="2467" spc="466" dirty="0">
                  <a:solidFill>
                    <a:srgbClr val="064379"/>
                  </a:solidFill>
                  <a:latin typeface="Avenir Book" panose="02000503020000020003" pitchFamily="2" charset="0"/>
                </a:rPr>
                <a:t>TRANSPARENT OLED </a:t>
              </a:r>
            </a:p>
          </p:txBody>
        </p:sp>
        <p:sp>
          <p:nvSpPr>
            <p:cNvPr id="11" name="TextBox 11"/>
            <p:cNvSpPr txBox="1"/>
            <p:nvPr/>
          </p:nvSpPr>
          <p:spPr>
            <a:xfrm>
              <a:off x="0" y="946646"/>
              <a:ext cx="9570237" cy="2887841"/>
            </a:xfrm>
            <a:prstGeom prst="rect">
              <a:avLst/>
            </a:prstGeom>
          </p:spPr>
          <p:txBody>
            <a:bodyPr lIns="0" tIns="0" rIns="0" bIns="0" rtlCol="0" anchor="t">
              <a:spAutoFit/>
            </a:bodyPr>
            <a:lstStyle/>
            <a:p>
              <a:pPr algn="ctr">
                <a:lnSpc>
                  <a:spcPts val="1900"/>
                </a:lnSpc>
              </a:pPr>
              <a:r>
                <a:rPr lang="en-US" sz="1267" spc="127" dirty="0">
                  <a:solidFill>
                    <a:srgbClr val="064379"/>
                  </a:solidFill>
                  <a:latin typeface="Avenir Book" panose="02000503020000020003" pitchFamily="2" charset="0"/>
                </a:rPr>
                <a:t>LG Transparent OLED Touch Signage illuminates spaces that once were hidden away behind the display, completely harmonizing with its surroundings. It can respond according to viewers touch, which has great potential for various applications where customer interactions are required.</a:t>
              </a:r>
            </a:p>
          </p:txBody>
        </p:sp>
      </p:grpSp>
      <p:grpSp>
        <p:nvGrpSpPr>
          <p:cNvPr id="12" name="Group 12"/>
          <p:cNvGrpSpPr/>
          <p:nvPr/>
        </p:nvGrpSpPr>
        <p:grpSpPr>
          <a:xfrm>
            <a:off x="6551116" y="4134172"/>
            <a:ext cx="5307229" cy="1711688"/>
            <a:chOff x="0" y="-76200"/>
            <a:chExt cx="10614459" cy="3423375"/>
          </a:xfrm>
        </p:grpSpPr>
        <p:sp>
          <p:nvSpPr>
            <p:cNvPr id="13" name="TextBox 13"/>
            <p:cNvSpPr txBox="1"/>
            <p:nvPr/>
          </p:nvSpPr>
          <p:spPr>
            <a:xfrm>
              <a:off x="0" y="-76200"/>
              <a:ext cx="10614459" cy="859466"/>
            </a:xfrm>
            <a:prstGeom prst="rect">
              <a:avLst/>
            </a:prstGeom>
          </p:spPr>
          <p:txBody>
            <a:bodyPr lIns="0" tIns="0" rIns="0" bIns="0" rtlCol="0" anchor="t">
              <a:spAutoFit/>
            </a:bodyPr>
            <a:lstStyle/>
            <a:p>
              <a:pPr algn="ctr">
                <a:lnSpc>
                  <a:spcPts val="3454"/>
                </a:lnSpc>
              </a:pPr>
              <a:r>
                <a:rPr lang="en-US" sz="2467" spc="466" dirty="0">
                  <a:latin typeface="Avenir Book" panose="02000503020000020003" pitchFamily="2" charset="0"/>
                </a:rPr>
                <a:t>TRANSPARENT LED FILM</a:t>
              </a:r>
            </a:p>
          </p:txBody>
        </p:sp>
        <p:sp>
          <p:nvSpPr>
            <p:cNvPr id="14" name="TextBox 14"/>
            <p:cNvSpPr txBox="1"/>
            <p:nvPr/>
          </p:nvSpPr>
          <p:spPr>
            <a:xfrm>
              <a:off x="0" y="946646"/>
              <a:ext cx="10614459" cy="2400529"/>
            </a:xfrm>
            <a:prstGeom prst="rect">
              <a:avLst/>
            </a:prstGeom>
          </p:spPr>
          <p:txBody>
            <a:bodyPr lIns="0" tIns="0" rIns="0" bIns="0" rtlCol="0" anchor="t">
              <a:spAutoFit/>
            </a:bodyPr>
            <a:lstStyle/>
            <a:p>
              <a:pPr algn="ctr">
                <a:lnSpc>
                  <a:spcPts val="1900"/>
                </a:lnSpc>
              </a:pPr>
              <a:r>
                <a:rPr lang="en-US" sz="1267" spc="148" dirty="0">
                  <a:latin typeface="Avenir Book" panose="02000503020000020003" pitchFamily="2" charset="0"/>
                </a:rPr>
                <a:t>The LG Transparent LED film reflects the object behind the product even after the product is attached and turned off. This offers a wide-open view while blending into existing interior design smoothly and delivers various information effectively by attracting the attention of passersby.</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Gaming Wallpapers - Top Free Gaming Backgrounds - WallpaperAccess">
            <a:extLst>
              <a:ext uri="{FF2B5EF4-FFF2-40B4-BE49-F238E27FC236}">
                <a16:creationId xmlns:a16="http://schemas.microsoft.com/office/drawing/2014/main" id="{983F43F4-F9C4-AE87-7F09-B2D2AD008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BAE6200D-AE49-085B-1C41-52E4601F81B3}"/>
              </a:ext>
            </a:extLst>
          </p:cNvPr>
          <p:cNvSpPr/>
          <p:nvPr/>
        </p:nvSpPr>
        <p:spPr>
          <a:xfrm>
            <a:off x="-15142" y="1988240"/>
            <a:ext cx="12207141" cy="486975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 name="Footer Placeholder 1">
            <a:extLst>
              <a:ext uri="{FF2B5EF4-FFF2-40B4-BE49-F238E27FC236}">
                <a16:creationId xmlns:a16="http://schemas.microsoft.com/office/drawing/2014/main" id="{9B35D032-CB99-E738-E399-BB7A88A0CB2F}"/>
              </a:ext>
            </a:extLst>
          </p:cNvPr>
          <p:cNvSpPr>
            <a:spLocks noGrp="1"/>
          </p:cNvSpPr>
          <p:nvPr>
            <p:ph type="ftr" sz="quarter" idx="11"/>
          </p:nvPr>
        </p:nvSpPr>
        <p:spPr>
          <a:xfrm>
            <a:off x="5111446" y="6470704"/>
            <a:ext cx="5901459" cy="274320"/>
          </a:xfrm>
        </p:spPr>
        <p:txBody>
          <a:bodyPr/>
          <a:lstStyle/>
          <a:p>
            <a:r>
              <a:rPr lang="en-US"/>
              <a:t>
              </a:t>
            </a:r>
            <a:endParaRPr lang="en-US" dirty="0"/>
          </a:p>
        </p:txBody>
      </p:sp>
      <p:sp>
        <p:nvSpPr>
          <p:cNvPr id="3" name="Slide Number Placeholder 2">
            <a:extLst>
              <a:ext uri="{FF2B5EF4-FFF2-40B4-BE49-F238E27FC236}">
                <a16:creationId xmlns:a16="http://schemas.microsoft.com/office/drawing/2014/main" id="{F656E048-27D8-587D-41A3-DF80DE158B31}"/>
              </a:ext>
            </a:extLst>
          </p:cNvPr>
          <p:cNvSpPr>
            <a:spLocks noGrp="1"/>
          </p:cNvSpPr>
          <p:nvPr>
            <p:ph type="sldNum" sz="quarter" idx="12"/>
          </p:nvPr>
        </p:nvSpPr>
        <p:spPr/>
        <p:txBody>
          <a:bodyPr/>
          <a:lstStyle/>
          <a:p>
            <a:fld id="{6D22F896-40B5-4ADD-8801-0D06FADFA095}" type="slidenum">
              <a:rPr lang="en-US" smtClean="0"/>
              <a:t>3</a:t>
            </a:fld>
            <a:endParaRPr lang="en-US" dirty="0"/>
          </a:p>
        </p:txBody>
      </p:sp>
      <p:grpSp>
        <p:nvGrpSpPr>
          <p:cNvPr id="4" name="Group 4">
            <a:extLst>
              <a:ext uri="{FF2B5EF4-FFF2-40B4-BE49-F238E27FC236}">
                <a16:creationId xmlns:a16="http://schemas.microsoft.com/office/drawing/2014/main" id="{C9B4A15B-560C-7A30-94A0-6D5F0A8964B4}"/>
              </a:ext>
            </a:extLst>
          </p:cNvPr>
          <p:cNvGrpSpPr>
            <a:grpSpLocks noChangeAspect="1"/>
          </p:cNvGrpSpPr>
          <p:nvPr/>
        </p:nvGrpSpPr>
        <p:grpSpPr>
          <a:xfrm>
            <a:off x="6567312" y="5396469"/>
            <a:ext cx="868356" cy="868356"/>
            <a:chOff x="-2540" y="-2540"/>
            <a:chExt cx="6355080" cy="6355080"/>
          </a:xfrm>
        </p:grpSpPr>
        <p:sp>
          <p:nvSpPr>
            <p:cNvPr id="5" name="Freeform 5">
              <a:extLst>
                <a:ext uri="{FF2B5EF4-FFF2-40B4-BE49-F238E27FC236}">
                  <a16:creationId xmlns:a16="http://schemas.microsoft.com/office/drawing/2014/main" id="{32C217D4-CA0E-E3F0-C1A4-F16BF4617602}"/>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4B89"/>
            </a:solidFill>
          </p:spPr>
        </p:sp>
      </p:grpSp>
      <p:grpSp>
        <p:nvGrpSpPr>
          <p:cNvPr id="6" name="Group 6">
            <a:extLst>
              <a:ext uri="{FF2B5EF4-FFF2-40B4-BE49-F238E27FC236}">
                <a16:creationId xmlns:a16="http://schemas.microsoft.com/office/drawing/2014/main" id="{8F32B7D5-A3CE-50B6-6329-519D30966A7F}"/>
              </a:ext>
            </a:extLst>
          </p:cNvPr>
          <p:cNvGrpSpPr>
            <a:grpSpLocks noChangeAspect="1"/>
          </p:cNvGrpSpPr>
          <p:nvPr/>
        </p:nvGrpSpPr>
        <p:grpSpPr>
          <a:xfrm>
            <a:off x="715188" y="5388837"/>
            <a:ext cx="847010" cy="847010"/>
            <a:chOff x="-2540" y="-2540"/>
            <a:chExt cx="6355080" cy="6355080"/>
          </a:xfrm>
        </p:grpSpPr>
        <p:sp>
          <p:nvSpPr>
            <p:cNvPr id="7" name="Freeform 7">
              <a:extLst>
                <a:ext uri="{FF2B5EF4-FFF2-40B4-BE49-F238E27FC236}">
                  <a16:creationId xmlns:a16="http://schemas.microsoft.com/office/drawing/2014/main" id="{BC0401AE-A277-CB2E-3C0E-22F0DBC693E3}"/>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4B89"/>
            </a:solidFill>
          </p:spPr>
        </p:sp>
      </p:grpSp>
      <p:grpSp>
        <p:nvGrpSpPr>
          <p:cNvPr id="8" name="Group 8">
            <a:extLst>
              <a:ext uri="{FF2B5EF4-FFF2-40B4-BE49-F238E27FC236}">
                <a16:creationId xmlns:a16="http://schemas.microsoft.com/office/drawing/2014/main" id="{8D30D32C-1CCD-2346-6965-AC3975C46547}"/>
              </a:ext>
            </a:extLst>
          </p:cNvPr>
          <p:cNvGrpSpPr>
            <a:grpSpLocks noChangeAspect="1"/>
          </p:cNvGrpSpPr>
          <p:nvPr/>
        </p:nvGrpSpPr>
        <p:grpSpPr>
          <a:xfrm>
            <a:off x="10532487" y="5382655"/>
            <a:ext cx="824614" cy="824614"/>
            <a:chOff x="-2540" y="-2540"/>
            <a:chExt cx="6355080" cy="6355080"/>
          </a:xfrm>
        </p:grpSpPr>
        <p:sp>
          <p:nvSpPr>
            <p:cNvPr id="9" name="Freeform 9">
              <a:extLst>
                <a:ext uri="{FF2B5EF4-FFF2-40B4-BE49-F238E27FC236}">
                  <a16:creationId xmlns:a16="http://schemas.microsoft.com/office/drawing/2014/main" id="{9E63E0CC-8FA9-1330-A42B-E11F240028D0}"/>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4B89"/>
            </a:solidFill>
          </p:spPr>
        </p:sp>
      </p:grpSp>
      <p:pic>
        <p:nvPicPr>
          <p:cNvPr id="10" name="Picture 13">
            <a:extLst>
              <a:ext uri="{FF2B5EF4-FFF2-40B4-BE49-F238E27FC236}">
                <a16:creationId xmlns:a16="http://schemas.microsoft.com/office/drawing/2014/main" id="{596E1C44-B9E0-86D6-338F-E599F00F05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85289" y="5461280"/>
            <a:ext cx="212120" cy="716998"/>
          </a:xfrm>
          <a:prstGeom prst="rect">
            <a:avLst/>
          </a:prstGeom>
        </p:spPr>
      </p:pic>
      <p:pic>
        <p:nvPicPr>
          <p:cNvPr id="11" name="Picture 14">
            <a:extLst>
              <a:ext uri="{FF2B5EF4-FFF2-40B4-BE49-F238E27FC236}">
                <a16:creationId xmlns:a16="http://schemas.microsoft.com/office/drawing/2014/main" id="{50662120-BCE3-A098-853C-4169173A619E}"/>
              </a:ext>
            </a:extLst>
          </p:cNvPr>
          <p:cNvPicPr>
            <a:picLocks noChangeAspect="1"/>
          </p:cNvPicPr>
          <p:nvPr/>
        </p:nvPicPr>
        <p:blipFill>
          <a:blip r:embed="rId5" cstate="print">
            <a:alphaModFix amt="82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83459" y="5512615"/>
            <a:ext cx="636064" cy="636064"/>
          </a:xfrm>
          <a:prstGeom prst="rect">
            <a:avLst/>
          </a:prstGeom>
        </p:spPr>
      </p:pic>
      <p:pic>
        <p:nvPicPr>
          <p:cNvPr id="12" name="Picture 15">
            <a:extLst>
              <a:ext uri="{FF2B5EF4-FFF2-40B4-BE49-F238E27FC236}">
                <a16:creationId xmlns:a16="http://schemas.microsoft.com/office/drawing/2014/main" id="{10B81E2B-B621-6BA5-A1DA-71B22D04DD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34327" y="5520141"/>
            <a:ext cx="597402" cy="472696"/>
          </a:xfrm>
          <a:prstGeom prst="rect">
            <a:avLst/>
          </a:prstGeom>
        </p:spPr>
      </p:pic>
      <p:pic>
        <p:nvPicPr>
          <p:cNvPr id="13" name="Picture 16">
            <a:extLst>
              <a:ext uri="{FF2B5EF4-FFF2-40B4-BE49-F238E27FC236}">
                <a16:creationId xmlns:a16="http://schemas.microsoft.com/office/drawing/2014/main" id="{AC42022C-28C5-907A-9473-8BBFAAA9775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844694" y="5483310"/>
            <a:ext cx="506022" cy="611678"/>
          </a:xfrm>
          <a:prstGeom prst="rect">
            <a:avLst/>
          </a:prstGeom>
        </p:spPr>
      </p:pic>
      <p:pic>
        <p:nvPicPr>
          <p:cNvPr id="14" name="Picture 17">
            <a:extLst>
              <a:ext uri="{FF2B5EF4-FFF2-40B4-BE49-F238E27FC236}">
                <a16:creationId xmlns:a16="http://schemas.microsoft.com/office/drawing/2014/main" id="{38C18C84-642A-662A-9145-7A59CD0B9B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0096" y="5604915"/>
            <a:ext cx="613320" cy="387922"/>
          </a:xfrm>
          <a:prstGeom prst="rect">
            <a:avLst/>
          </a:prstGeom>
        </p:spPr>
      </p:pic>
      <p:pic>
        <p:nvPicPr>
          <p:cNvPr id="15" name="Picture 18">
            <a:extLst>
              <a:ext uri="{FF2B5EF4-FFF2-40B4-BE49-F238E27FC236}">
                <a16:creationId xmlns:a16="http://schemas.microsoft.com/office/drawing/2014/main" id="{20C83007-79E7-AA27-5C49-1BEB447A52F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656938" y="5507372"/>
            <a:ext cx="575712" cy="576761"/>
          </a:xfrm>
          <a:prstGeom prst="rect">
            <a:avLst/>
          </a:prstGeom>
        </p:spPr>
      </p:pic>
      <p:grpSp>
        <p:nvGrpSpPr>
          <p:cNvPr id="16" name="Group 19">
            <a:extLst>
              <a:ext uri="{FF2B5EF4-FFF2-40B4-BE49-F238E27FC236}">
                <a16:creationId xmlns:a16="http://schemas.microsoft.com/office/drawing/2014/main" id="{95741D0F-135B-86E4-342E-A9075906BD8D}"/>
              </a:ext>
            </a:extLst>
          </p:cNvPr>
          <p:cNvGrpSpPr>
            <a:grpSpLocks noChangeAspect="1"/>
          </p:cNvGrpSpPr>
          <p:nvPr/>
        </p:nvGrpSpPr>
        <p:grpSpPr>
          <a:xfrm>
            <a:off x="4619626" y="5396785"/>
            <a:ext cx="826804" cy="826804"/>
            <a:chOff x="-2540" y="-2540"/>
            <a:chExt cx="6355080" cy="6355080"/>
          </a:xfrm>
        </p:grpSpPr>
        <p:sp>
          <p:nvSpPr>
            <p:cNvPr id="17" name="Freeform 20">
              <a:extLst>
                <a:ext uri="{FF2B5EF4-FFF2-40B4-BE49-F238E27FC236}">
                  <a16:creationId xmlns:a16="http://schemas.microsoft.com/office/drawing/2014/main" id="{1A71B614-B4CA-6A85-4FDF-0A3CF28BC680}"/>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4B89"/>
            </a:solidFill>
          </p:spPr>
        </p:sp>
      </p:grpSp>
      <p:grpSp>
        <p:nvGrpSpPr>
          <p:cNvPr id="18" name="Group 21">
            <a:extLst>
              <a:ext uri="{FF2B5EF4-FFF2-40B4-BE49-F238E27FC236}">
                <a16:creationId xmlns:a16="http://schemas.microsoft.com/office/drawing/2014/main" id="{0968D29B-E44A-F546-DA43-F899E67D9327}"/>
              </a:ext>
            </a:extLst>
          </p:cNvPr>
          <p:cNvGrpSpPr>
            <a:grpSpLocks noChangeAspect="1"/>
          </p:cNvGrpSpPr>
          <p:nvPr/>
        </p:nvGrpSpPr>
        <p:grpSpPr>
          <a:xfrm>
            <a:off x="2667892" y="5392646"/>
            <a:ext cx="829394" cy="829394"/>
            <a:chOff x="-2540" y="-2540"/>
            <a:chExt cx="6355080" cy="6355080"/>
          </a:xfrm>
        </p:grpSpPr>
        <p:sp>
          <p:nvSpPr>
            <p:cNvPr id="19" name="Freeform 22">
              <a:extLst>
                <a:ext uri="{FF2B5EF4-FFF2-40B4-BE49-F238E27FC236}">
                  <a16:creationId xmlns:a16="http://schemas.microsoft.com/office/drawing/2014/main" id="{6714A34D-CE66-5039-0B32-FC2FEE3456F0}"/>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4B89"/>
            </a:solidFill>
          </p:spPr>
        </p:sp>
      </p:grpSp>
      <p:grpSp>
        <p:nvGrpSpPr>
          <p:cNvPr id="20" name="Group 23">
            <a:extLst>
              <a:ext uri="{FF2B5EF4-FFF2-40B4-BE49-F238E27FC236}">
                <a16:creationId xmlns:a16="http://schemas.microsoft.com/office/drawing/2014/main" id="{15D23FBF-0699-93BA-0210-8B28C3C8DE17}"/>
              </a:ext>
            </a:extLst>
          </p:cNvPr>
          <p:cNvGrpSpPr>
            <a:grpSpLocks noChangeAspect="1"/>
          </p:cNvGrpSpPr>
          <p:nvPr/>
        </p:nvGrpSpPr>
        <p:grpSpPr>
          <a:xfrm>
            <a:off x="8551434" y="5388345"/>
            <a:ext cx="862868" cy="862868"/>
            <a:chOff x="-2540" y="-2540"/>
            <a:chExt cx="6355080" cy="6355080"/>
          </a:xfrm>
        </p:grpSpPr>
        <p:sp>
          <p:nvSpPr>
            <p:cNvPr id="21" name="Freeform 24">
              <a:extLst>
                <a:ext uri="{FF2B5EF4-FFF2-40B4-BE49-F238E27FC236}">
                  <a16:creationId xmlns:a16="http://schemas.microsoft.com/office/drawing/2014/main" id="{6FEB99BD-44B8-C225-48CF-335801F4E4D4}"/>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4B89"/>
            </a:solidFill>
          </p:spPr>
        </p:sp>
      </p:grpSp>
      <p:grpSp>
        <p:nvGrpSpPr>
          <p:cNvPr id="22" name="Group 26">
            <a:extLst>
              <a:ext uri="{FF2B5EF4-FFF2-40B4-BE49-F238E27FC236}">
                <a16:creationId xmlns:a16="http://schemas.microsoft.com/office/drawing/2014/main" id="{D73C00F8-A61E-CEBE-8D8C-19F9E35D186C}"/>
              </a:ext>
            </a:extLst>
          </p:cNvPr>
          <p:cNvGrpSpPr/>
          <p:nvPr/>
        </p:nvGrpSpPr>
        <p:grpSpPr>
          <a:xfrm>
            <a:off x="1959564" y="2543466"/>
            <a:ext cx="8519425" cy="652368"/>
            <a:chOff x="0" y="155819"/>
            <a:chExt cx="11359233" cy="1052487"/>
          </a:xfrm>
        </p:grpSpPr>
        <p:sp>
          <p:nvSpPr>
            <p:cNvPr id="23" name="TextBox 27">
              <a:extLst>
                <a:ext uri="{FF2B5EF4-FFF2-40B4-BE49-F238E27FC236}">
                  <a16:creationId xmlns:a16="http://schemas.microsoft.com/office/drawing/2014/main" id="{6DF26C38-9C4B-5ED0-981F-2E9CF15BD39F}"/>
                </a:ext>
              </a:extLst>
            </p:cNvPr>
            <p:cNvSpPr txBox="1"/>
            <p:nvPr/>
          </p:nvSpPr>
          <p:spPr>
            <a:xfrm>
              <a:off x="0" y="155819"/>
              <a:ext cx="11359233" cy="642718"/>
            </a:xfrm>
            <a:prstGeom prst="rect">
              <a:avLst/>
            </a:prstGeom>
          </p:spPr>
          <p:txBody>
            <a:bodyPr lIns="0" tIns="0" rIns="0" bIns="0" rtlCol="0" anchor="t">
              <a:spAutoFit/>
            </a:bodyPr>
            <a:lstStyle/>
            <a:p>
              <a:pPr algn="ctr">
                <a:lnSpc>
                  <a:spcPts val="3234"/>
                </a:lnSpc>
              </a:pPr>
              <a:r>
                <a:rPr lang="en-US" sz="2400" b="1" spc="804" dirty="0">
                  <a:solidFill>
                    <a:srgbClr val="064379"/>
                  </a:solidFill>
                  <a:latin typeface="Avenir Book" panose="02000503020000020003" pitchFamily="2" charset="0"/>
                </a:rPr>
                <a:t>TOMORROWS TECHNOLOGY TODAY</a:t>
              </a:r>
            </a:p>
          </p:txBody>
        </p:sp>
        <p:sp>
          <p:nvSpPr>
            <p:cNvPr id="24" name="TextBox 28">
              <a:extLst>
                <a:ext uri="{FF2B5EF4-FFF2-40B4-BE49-F238E27FC236}">
                  <a16:creationId xmlns:a16="http://schemas.microsoft.com/office/drawing/2014/main" id="{FD42BAA3-BBB3-1BE5-2691-99E5069B3B7F}"/>
                </a:ext>
              </a:extLst>
            </p:cNvPr>
            <p:cNvSpPr txBox="1"/>
            <p:nvPr/>
          </p:nvSpPr>
          <p:spPr>
            <a:xfrm>
              <a:off x="0" y="647208"/>
              <a:ext cx="11359233" cy="561098"/>
            </a:xfrm>
            <a:prstGeom prst="rect">
              <a:avLst/>
            </a:prstGeom>
          </p:spPr>
          <p:txBody>
            <a:bodyPr lIns="0" tIns="0" rIns="0" bIns="0" rtlCol="0" anchor="t">
              <a:spAutoFit/>
            </a:bodyPr>
            <a:lstStyle/>
            <a:p>
              <a:pPr algn="ctr">
                <a:lnSpc>
                  <a:spcPts val="3037"/>
                </a:lnSpc>
              </a:pPr>
              <a:endParaRPr>
                <a:solidFill>
                  <a:srgbClr val="064379"/>
                </a:solidFill>
              </a:endParaRPr>
            </a:p>
          </p:txBody>
        </p:sp>
      </p:grpSp>
      <p:sp>
        <p:nvSpPr>
          <p:cNvPr id="25" name="TextBox 29">
            <a:extLst>
              <a:ext uri="{FF2B5EF4-FFF2-40B4-BE49-F238E27FC236}">
                <a16:creationId xmlns:a16="http://schemas.microsoft.com/office/drawing/2014/main" id="{55600748-2643-0F65-4D4D-BA2426338949}"/>
              </a:ext>
            </a:extLst>
          </p:cNvPr>
          <p:cNvSpPr txBox="1"/>
          <p:nvPr/>
        </p:nvSpPr>
        <p:spPr>
          <a:xfrm>
            <a:off x="2458630" y="3268319"/>
            <a:ext cx="7149330" cy="941540"/>
          </a:xfrm>
          <a:prstGeom prst="rect">
            <a:avLst/>
          </a:prstGeom>
        </p:spPr>
        <p:txBody>
          <a:bodyPr wrap="square" lIns="0" tIns="0" rIns="0" bIns="0" rtlCol="0" anchor="t">
            <a:spAutoFit/>
          </a:bodyPr>
          <a:lstStyle/>
          <a:p>
            <a:pPr algn="ctr">
              <a:lnSpc>
                <a:spcPct val="150000"/>
              </a:lnSpc>
            </a:pPr>
            <a:r>
              <a:rPr lang="en-US" sz="1400" b="0" i="0" dirty="0" err="1">
                <a:solidFill>
                  <a:srgbClr val="064379"/>
                </a:solidFill>
                <a:effectLst/>
                <a:latin typeface="Avenir Book" panose="02000503020000020003" pitchFamily="2" charset="0"/>
              </a:rPr>
              <a:t>Vipera</a:t>
            </a:r>
            <a:r>
              <a:rPr lang="en-US" sz="1400" b="0" i="0" dirty="0">
                <a:solidFill>
                  <a:srgbClr val="064379"/>
                </a:solidFill>
                <a:effectLst/>
                <a:latin typeface="Avenir Book" panose="02000503020000020003" pitchFamily="2" charset="0"/>
              </a:rPr>
              <a:t> is a premier source for selective, highly sought-after electronics and cutting-edge technology solutions catering to the digital advertising, cryptocurrency, A.I. processing, corporate I.T. and PC gaming industries.</a:t>
            </a:r>
            <a:endParaRPr lang="en-US" sz="1400" spc="391" dirty="0">
              <a:solidFill>
                <a:srgbClr val="064379"/>
              </a:solidFill>
              <a:latin typeface="Avenir Book" panose="02000503020000020003" pitchFamily="2" charset="0"/>
            </a:endParaRPr>
          </a:p>
        </p:txBody>
      </p:sp>
      <p:sp>
        <p:nvSpPr>
          <p:cNvPr id="26" name="TextBox 30">
            <a:extLst>
              <a:ext uri="{FF2B5EF4-FFF2-40B4-BE49-F238E27FC236}">
                <a16:creationId xmlns:a16="http://schemas.microsoft.com/office/drawing/2014/main" id="{039E105D-7D78-6E0A-5D34-023E9B9C580E}"/>
              </a:ext>
            </a:extLst>
          </p:cNvPr>
          <p:cNvSpPr txBox="1"/>
          <p:nvPr/>
        </p:nvSpPr>
        <p:spPr>
          <a:xfrm>
            <a:off x="333948" y="5027613"/>
            <a:ext cx="1625616" cy="319575"/>
          </a:xfrm>
          <a:prstGeom prst="rect">
            <a:avLst/>
          </a:prstGeom>
        </p:spPr>
        <p:txBody>
          <a:bodyPr wrap="square" lIns="0" tIns="0" rIns="0" bIns="0" rtlCol="0" anchor="t">
            <a:spAutoFit/>
          </a:bodyPr>
          <a:lstStyle/>
          <a:p>
            <a:pPr algn="ctr">
              <a:lnSpc>
                <a:spcPts val="2850"/>
              </a:lnSpc>
            </a:pPr>
            <a:r>
              <a:rPr lang="en-US" sz="1200" spc="79" dirty="0">
                <a:solidFill>
                  <a:srgbClr val="074379"/>
                </a:solidFill>
                <a:latin typeface="Antic"/>
              </a:rPr>
              <a:t>PC GAMING</a:t>
            </a:r>
          </a:p>
        </p:txBody>
      </p:sp>
      <p:sp>
        <p:nvSpPr>
          <p:cNvPr id="27" name="TextBox 31">
            <a:extLst>
              <a:ext uri="{FF2B5EF4-FFF2-40B4-BE49-F238E27FC236}">
                <a16:creationId xmlns:a16="http://schemas.microsoft.com/office/drawing/2014/main" id="{3DF1F9D1-6897-A85B-42D1-E38204ACCF56}"/>
              </a:ext>
            </a:extLst>
          </p:cNvPr>
          <p:cNvSpPr txBox="1"/>
          <p:nvPr/>
        </p:nvSpPr>
        <p:spPr>
          <a:xfrm>
            <a:off x="2271805" y="6202527"/>
            <a:ext cx="1625616" cy="319575"/>
          </a:xfrm>
          <a:prstGeom prst="rect">
            <a:avLst/>
          </a:prstGeom>
        </p:spPr>
        <p:txBody>
          <a:bodyPr wrap="square" lIns="0" tIns="0" rIns="0" bIns="0" rtlCol="0" anchor="t">
            <a:spAutoFit/>
          </a:bodyPr>
          <a:lstStyle/>
          <a:p>
            <a:pPr algn="ctr">
              <a:lnSpc>
                <a:spcPts val="2850"/>
              </a:lnSpc>
            </a:pPr>
            <a:r>
              <a:rPr lang="en-US" sz="1200" spc="79" dirty="0">
                <a:solidFill>
                  <a:srgbClr val="074379"/>
                </a:solidFill>
                <a:latin typeface="Antic"/>
              </a:rPr>
              <a:t>AI COMPUTING</a:t>
            </a:r>
          </a:p>
        </p:txBody>
      </p:sp>
      <p:sp>
        <p:nvSpPr>
          <p:cNvPr id="28" name="TextBox 32">
            <a:extLst>
              <a:ext uri="{FF2B5EF4-FFF2-40B4-BE49-F238E27FC236}">
                <a16:creationId xmlns:a16="http://schemas.microsoft.com/office/drawing/2014/main" id="{AEBEFD9D-FF55-A003-F817-AFA09916EB9A}"/>
              </a:ext>
            </a:extLst>
          </p:cNvPr>
          <p:cNvSpPr txBox="1"/>
          <p:nvPr/>
        </p:nvSpPr>
        <p:spPr>
          <a:xfrm>
            <a:off x="4067633" y="5027613"/>
            <a:ext cx="2105525" cy="319575"/>
          </a:xfrm>
          <a:prstGeom prst="rect">
            <a:avLst/>
          </a:prstGeom>
        </p:spPr>
        <p:txBody>
          <a:bodyPr wrap="square" lIns="0" tIns="0" rIns="0" bIns="0" rtlCol="0" anchor="t">
            <a:spAutoFit/>
          </a:bodyPr>
          <a:lstStyle/>
          <a:p>
            <a:pPr algn="ctr">
              <a:lnSpc>
                <a:spcPts val="2850"/>
              </a:lnSpc>
            </a:pPr>
            <a:r>
              <a:rPr lang="en-US" sz="1200" spc="79" dirty="0">
                <a:solidFill>
                  <a:srgbClr val="074379"/>
                </a:solidFill>
                <a:latin typeface="Antic"/>
              </a:rPr>
              <a:t>DIGITAL SIGNAGE</a:t>
            </a:r>
          </a:p>
        </p:txBody>
      </p:sp>
      <p:sp>
        <p:nvSpPr>
          <p:cNvPr id="29" name="TextBox 33">
            <a:extLst>
              <a:ext uri="{FF2B5EF4-FFF2-40B4-BE49-F238E27FC236}">
                <a16:creationId xmlns:a16="http://schemas.microsoft.com/office/drawing/2014/main" id="{7C555ABD-F928-B567-2942-03EF803280DD}"/>
              </a:ext>
            </a:extLst>
          </p:cNvPr>
          <p:cNvSpPr txBox="1"/>
          <p:nvPr/>
        </p:nvSpPr>
        <p:spPr>
          <a:xfrm>
            <a:off x="6064880" y="6241143"/>
            <a:ext cx="1867475" cy="319575"/>
          </a:xfrm>
          <a:prstGeom prst="rect">
            <a:avLst/>
          </a:prstGeom>
        </p:spPr>
        <p:txBody>
          <a:bodyPr wrap="square" lIns="0" tIns="0" rIns="0" bIns="0" rtlCol="0" anchor="t">
            <a:spAutoFit/>
          </a:bodyPr>
          <a:lstStyle/>
          <a:p>
            <a:pPr algn="ctr">
              <a:lnSpc>
                <a:spcPts val="2850"/>
              </a:lnSpc>
            </a:pPr>
            <a:r>
              <a:rPr lang="en-US" sz="1200" spc="79" dirty="0">
                <a:solidFill>
                  <a:srgbClr val="074379"/>
                </a:solidFill>
                <a:latin typeface="Antic"/>
              </a:rPr>
              <a:t>CRYPTOCURRENCY</a:t>
            </a:r>
          </a:p>
        </p:txBody>
      </p:sp>
      <p:sp>
        <p:nvSpPr>
          <p:cNvPr id="30" name="TextBox 34">
            <a:extLst>
              <a:ext uri="{FF2B5EF4-FFF2-40B4-BE49-F238E27FC236}">
                <a16:creationId xmlns:a16="http://schemas.microsoft.com/office/drawing/2014/main" id="{AFBEF643-0B95-1382-20AE-8C07D204D97F}"/>
              </a:ext>
            </a:extLst>
          </p:cNvPr>
          <p:cNvSpPr txBox="1"/>
          <p:nvPr/>
        </p:nvSpPr>
        <p:spPr>
          <a:xfrm>
            <a:off x="8178541" y="5021933"/>
            <a:ext cx="1625616" cy="319575"/>
          </a:xfrm>
          <a:prstGeom prst="rect">
            <a:avLst/>
          </a:prstGeom>
        </p:spPr>
        <p:txBody>
          <a:bodyPr wrap="square" lIns="0" tIns="0" rIns="0" bIns="0" rtlCol="0" anchor="t">
            <a:spAutoFit/>
          </a:bodyPr>
          <a:lstStyle/>
          <a:p>
            <a:pPr algn="ctr">
              <a:lnSpc>
                <a:spcPts val="2850"/>
              </a:lnSpc>
            </a:pPr>
            <a:r>
              <a:rPr lang="en-US" sz="1200" spc="79" dirty="0">
                <a:solidFill>
                  <a:srgbClr val="074379"/>
                </a:solidFill>
                <a:latin typeface="Antic"/>
              </a:rPr>
              <a:t>SMART HEALTH</a:t>
            </a:r>
          </a:p>
        </p:txBody>
      </p:sp>
      <p:sp>
        <p:nvSpPr>
          <p:cNvPr id="31" name="TextBox 35">
            <a:extLst>
              <a:ext uri="{FF2B5EF4-FFF2-40B4-BE49-F238E27FC236}">
                <a16:creationId xmlns:a16="http://schemas.microsoft.com/office/drawing/2014/main" id="{99F657D4-F800-5726-835C-7E3E5B29727E}"/>
              </a:ext>
            </a:extLst>
          </p:cNvPr>
          <p:cNvSpPr txBox="1"/>
          <p:nvPr/>
        </p:nvSpPr>
        <p:spPr>
          <a:xfrm>
            <a:off x="9607960" y="6202527"/>
            <a:ext cx="2673668" cy="319575"/>
          </a:xfrm>
          <a:prstGeom prst="rect">
            <a:avLst/>
          </a:prstGeom>
        </p:spPr>
        <p:txBody>
          <a:bodyPr wrap="square" lIns="0" tIns="0" rIns="0" bIns="0" rtlCol="0" anchor="t">
            <a:spAutoFit/>
          </a:bodyPr>
          <a:lstStyle/>
          <a:p>
            <a:pPr algn="ctr">
              <a:lnSpc>
                <a:spcPts val="2850"/>
              </a:lnSpc>
            </a:pPr>
            <a:r>
              <a:rPr lang="en-US" sz="1200" spc="79" dirty="0">
                <a:solidFill>
                  <a:srgbClr val="074379"/>
                </a:solidFill>
                <a:latin typeface="Antic"/>
              </a:rPr>
              <a:t>MINING COLOCATION</a:t>
            </a:r>
          </a:p>
        </p:txBody>
      </p:sp>
      <p:pic>
        <p:nvPicPr>
          <p:cNvPr id="37" name="Picture 8">
            <a:extLst>
              <a:ext uri="{FF2B5EF4-FFF2-40B4-BE49-F238E27FC236}">
                <a16:creationId xmlns:a16="http://schemas.microsoft.com/office/drawing/2014/main" id="{C26E4587-5DF7-1212-5CCF-6E892C618E90}"/>
              </a:ext>
            </a:extLst>
          </p:cNvPr>
          <p:cNvPicPr>
            <a:picLocks noChangeAspect="1"/>
          </p:cNvPicPr>
          <p:nvPr/>
        </p:nvPicPr>
        <p:blipFill>
          <a:blip r:embed="rId15"/>
          <a:srcRect l="2668" t="26311" r="69894" b="31338"/>
          <a:stretch>
            <a:fillRect/>
          </a:stretch>
        </p:blipFill>
        <p:spPr>
          <a:xfrm>
            <a:off x="2844694" y="434314"/>
            <a:ext cx="1343921" cy="1308599"/>
          </a:xfrm>
          <a:prstGeom prst="rect">
            <a:avLst/>
          </a:prstGeom>
        </p:spPr>
      </p:pic>
      <p:sp>
        <p:nvSpPr>
          <p:cNvPr id="38" name="TextBox 37">
            <a:extLst>
              <a:ext uri="{FF2B5EF4-FFF2-40B4-BE49-F238E27FC236}">
                <a16:creationId xmlns:a16="http://schemas.microsoft.com/office/drawing/2014/main" id="{6ADD84ED-AE5A-E155-B3B2-E7230CAE97DF}"/>
              </a:ext>
            </a:extLst>
          </p:cNvPr>
          <p:cNvSpPr txBox="1"/>
          <p:nvPr/>
        </p:nvSpPr>
        <p:spPr>
          <a:xfrm>
            <a:off x="3529839" y="610854"/>
            <a:ext cx="6158522" cy="1270861"/>
          </a:xfrm>
          <a:prstGeom prst="rect">
            <a:avLst/>
          </a:prstGeom>
          <a:noFill/>
        </p:spPr>
        <p:txBody>
          <a:bodyPr wrap="square">
            <a:spAutoFit/>
          </a:bodyPr>
          <a:lstStyle/>
          <a:p>
            <a:pPr algn="ctr">
              <a:lnSpc>
                <a:spcPts val="8767"/>
              </a:lnSpc>
            </a:pPr>
            <a:r>
              <a:rPr lang="en-US" sz="8800" b="1" spc="1025" dirty="0">
                <a:solidFill>
                  <a:srgbClr val="FFFFFF"/>
                </a:solidFill>
                <a:latin typeface="Avenir Book" panose="02000503020000020003" pitchFamily="2" charset="0"/>
              </a:rPr>
              <a:t>VIPERA</a:t>
            </a:r>
          </a:p>
        </p:txBody>
      </p:sp>
    </p:spTree>
    <p:extLst>
      <p:ext uri="{BB962C8B-B14F-4D97-AF65-F5344CB8AC3E}">
        <p14:creationId xmlns:p14="http://schemas.microsoft.com/office/powerpoint/2010/main" val="1164282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CF36-795D-A125-8CE4-837DE1E7B276}"/>
              </a:ext>
            </a:extLst>
          </p:cNvPr>
          <p:cNvSpPr>
            <a:spLocks noGrp="1"/>
          </p:cNvSpPr>
          <p:nvPr>
            <p:ph type="ctrTitle"/>
          </p:nvPr>
        </p:nvSpPr>
        <p:spPr/>
        <p:txBody>
          <a:bodyPr>
            <a:noAutofit/>
          </a:bodyPr>
          <a:lstStyle/>
          <a:p>
            <a:r>
              <a:rPr lang="en-US" sz="3200" b="1" spc="370" dirty="0">
                <a:solidFill>
                  <a:srgbClr val="064379"/>
                </a:solidFill>
                <a:latin typeface="Avenir Book" panose="02000503020000020003" pitchFamily="2" charset="0"/>
              </a:rPr>
              <a:t>PROFESSIONAL GRADE HARDWARE WITH A DIFFERENCE</a:t>
            </a:r>
            <a:endParaRPr lang="en-AE" sz="2800" b="1" dirty="0">
              <a:solidFill>
                <a:srgbClr val="064379"/>
              </a:solidFill>
              <a:latin typeface="Avenir Book" panose="02000503020000020003" pitchFamily="2" charset="0"/>
            </a:endParaRPr>
          </a:p>
        </p:txBody>
      </p:sp>
      <p:pic>
        <p:nvPicPr>
          <p:cNvPr id="4" name="Picture 2">
            <a:extLst>
              <a:ext uri="{FF2B5EF4-FFF2-40B4-BE49-F238E27FC236}">
                <a16:creationId xmlns:a16="http://schemas.microsoft.com/office/drawing/2014/main" id="{8E99A754-5F7D-440A-3021-708CD9E53507}"/>
              </a:ext>
            </a:extLst>
          </p:cNvPr>
          <p:cNvPicPr>
            <a:picLocks noChangeAspect="1"/>
          </p:cNvPicPr>
          <p:nvPr/>
        </p:nvPicPr>
        <p:blipFill>
          <a:blip r:embed="rId2"/>
          <a:srcRect l="14500" t="16848" r="14708" b="3511"/>
          <a:stretch>
            <a:fillRect/>
          </a:stretch>
        </p:blipFill>
        <p:spPr>
          <a:xfrm>
            <a:off x="0" y="0"/>
            <a:ext cx="12192000" cy="4586990"/>
          </a:xfrm>
          <a:prstGeom prst="rect">
            <a:avLst/>
          </a:prstGeom>
        </p:spPr>
      </p:pic>
      <p:sp>
        <p:nvSpPr>
          <p:cNvPr id="5" name="TextBox 15">
            <a:extLst>
              <a:ext uri="{FF2B5EF4-FFF2-40B4-BE49-F238E27FC236}">
                <a16:creationId xmlns:a16="http://schemas.microsoft.com/office/drawing/2014/main" id="{DC20D6DB-5034-301A-2995-3142C3636FC0}"/>
              </a:ext>
            </a:extLst>
          </p:cNvPr>
          <p:cNvSpPr txBox="1"/>
          <p:nvPr/>
        </p:nvSpPr>
        <p:spPr>
          <a:xfrm>
            <a:off x="1587009" y="1613491"/>
            <a:ext cx="9017983" cy="957250"/>
          </a:xfrm>
          <a:prstGeom prst="rect">
            <a:avLst/>
          </a:prstGeom>
        </p:spPr>
        <p:txBody>
          <a:bodyPr lIns="0" tIns="0" rIns="0" bIns="0" rtlCol="0" anchor="t">
            <a:spAutoFit/>
          </a:bodyPr>
          <a:lstStyle/>
          <a:p>
            <a:pPr algn="ctr">
              <a:lnSpc>
                <a:spcPts val="7680"/>
              </a:lnSpc>
            </a:pPr>
            <a:r>
              <a:rPr lang="en-US" sz="6400" spc="2093" dirty="0">
                <a:solidFill>
                  <a:srgbClr val="FFFFFF"/>
                </a:solidFill>
                <a:latin typeface="Antic"/>
              </a:rPr>
              <a:t>PC GAMING</a:t>
            </a:r>
          </a:p>
        </p:txBody>
      </p:sp>
      <p:sp>
        <p:nvSpPr>
          <p:cNvPr id="6" name="Subtitle 2">
            <a:extLst>
              <a:ext uri="{FF2B5EF4-FFF2-40B4-BE49-F238E27FC236}">
                <a16:creationId xmlns:a16="http://schemas.microsoft.com/office/drawing/2014/main" id="{338BF79C-17B2-E456-CF7D-8856EEA7AD04}"/>
              </a:ext>
            </a:extLst>
          </p:cNvPr>
          <p:cNvSpPr txBox="1">
            <a:spLocks/>
          </p:cNvSpPr>
          <p:nvPr/>
        </p:nvSpPr>
        <p:spPr>
          <a:xfrm>
            <a:off x="9101046" y="5349632"/>
            <a:ext cx="2093096" cy="68405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r>
              <a:rPr lang="en-AE" b="1" spc="300" dirty="0">
                <a:solidFill>
                  <a:srgbClr val="002060"/>
                </a:solidFill>
                <a:latin typeface="Avenir Book" panose="02000503020000020003" pitchFamily="2" charset="0"/>
              </a:rPr>
              <a:t>VIPERA</a:t>
            </a:r>
          </a:p>
        </p:txBody>
      </p:sp>
      <p:pic>
        <p:nvPicPr>
          <p:cNvPr id="7" name="Picture 16">
            <a:extLst>
              <a:ext uri="{FF2B5EF4-FFF2-40B4-BE49-F238E27FC236}">
                <a16:creationId xmlns:a16="http://schemas.microsoft.com/office/drawing/2014/main" id="{36EAD56D-17D9-DD9A-49C9-1DE193044F96}"/>
              </a:ext>
            </a:extLst>
          </p:cNvPr>
          <p:cNvPicPr>
            <a:picLocks noChangeAspect="1"/>
          </p:cNvPicPr>
          <p:nvPr/>
        </p:nvPicPr>
        <p:blipFill>
          <a:blip r:embed="rId3"/>
          <a:srcRect l="3335" r="69899"/>
          <a:stretch>
            <a:fillRect/>
          </a:stretch>
        </p:blipFill>
        <p:spPr>
          <a:xfrm>
            <a:off x="8755401" y="5482821"/>
            <a:ext cx="421846" cy="417672"/>
          </a:xfrm>
          <a:prstGeom prst="rect">
            <a:avLst/>
          </a:prstGeom>
        </p:spPr>
      </p:pic>
    </p:spTree>
    <p:extLst>
      <p:ext uri="{BB962C8B-B14F-4D97-AF65-F5344CB8AC3E}">
        <p14:creationId xmlns:p14="http://schemas.microsoft.com/office/powerpoint/2010/main" val="3039633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3017110" y="-3017109"/>
            <a:ext cx="6858001" cy="12892219"/>
          </a:xfrm>
          <a:prstGeom prst="rect">
            <a:avLst/>
          </a:prstGeom>
          <a:solidFill>
            <a:srgbClr val="F3F7FA"/>
          </a:solidFill>
        </p:spPr>
      </p:sp>
      <p:pic>
        <p:nvPicPr>
          <p:cNvPr id="3" name="Picture 3"/>
          <p:cNvPicPr>
            <a:picLocks noChangeAspect="1"/>
          </p:cNvPicPr>
          <p:nvPr/>
        </p:nvPicPr>
        <p:blipFill>
          <a:blip r:embed="rId2">
            <a:alphaModFix amt="7999"/>
          </a:blip>
          <a:srcRect/>
          <a:stretch>
            <a:fillRect/>
          </a:stretch>
        </p:blipFill>
        <p:spPr>
          <a:xfrm>
            <a:off x="0" y="11243"/>
            <a:ext cx="12892220" cy="6858001"/>
          </a:xfrm>
          <a:prstGeom prst="rect">
            <a:avLst/>
          </a:prstGeom>
        </p:spPr>
      </p:pic>
      <p:pic>
        <p:nvPicPr>
          <p:cNvPr id="4" name="Picture 4"/>
          <p:cNvPicPr>
            <a:picLocks noChangeAspect="1"/>
          </p:cNvPicPr>
          <p:nvPr/>
        </p:nvPicPr>
        <p:blipFill>
          <a:blip r:embed="rId3">
            <a:alphaModFix amt="16000"/>
          </a:blip>
          <a:srcRect l="22891" r="33897"/>
          <a:stretch>
            <a:fillRect/>
          </a:stretch>
        </p:blipFill>
        <p:spPr>
          <a:xfrm rot="5400000">
            <a:off x="5788494" y="-5843687"/>
            <a:ext cx="1315232" cy="12892220"/>
          </a:xfrm>
          <a:prstGeom prst="rect">
            <a:avLst/>
          </a:prstGeom>
        </p:spPr>
      </p:pic>
      <p:sp>
        <p:nvSpPr>
          <p:cNvPr id="10" name="TextBox 10"/>
          <p:cNvSpPr txBox="1"/>
          <p:nvPr/>
        </p:nvSpPr>
        <p:spPr>
          <a:xfrm>
            <a:off x="462041" y="353060"/>
            <a:ext cx="9205836" cy="509627"/>
          </a:xfrm>
          <a:prstGeom prst="rect">
            <a:avLst/>
          </a:prstGeom>
        </p:spPr>
        <p:txBody>
          <a:bodyPr lIns="0" tIns="0" rIns="0" bIns="0" rtlCol="0" anchor="t">
            <a:spAutoFit/>
          </a:bodyPr>
          <a:lstStyle/>
          <a:p>
            <a:pPr>
              <a:lnSpc>
                <a:spcPts val="4200"/>
              </a:lnSpc>
            </a:pPr>
            <a:r>
              <a:rPr lang="en-US" sz="2800" b="1" spc="801" dirty="0">
                <a:solidFill>
                  <a:srgbClr val="064379"/>
                </a:solidFill>
                <a:latin typeface="Avenir Book" panose="02000503020000020003" pitchFamily="2" charset="0"/>
              </a:rPr>
              <a:t>UNRIVALED EXPERTISE</a:t>
            </a:r>
          </a:p>
        </p:txBody>
      </p:sp>
      <p:sp>
        <p:nvSpPr>
          <p:cNvPr id="12" name="TextBox 12"/>
          <p:cNvSpPr txBox="1"/>
          <p:nvPr/>
        </p:nvSpPr>
        <p:spPr>
          <a:xfrm>
            <a:off x="1788966" y="1931288"/>
            <a:ext cx="8814113" cy="4349396"/>
          </a:xfrm>
          <a:prstGeom prst="rect">
            <a:avLst/>
          </a:prstGeom>
        </p:spPr>
        <p:txBody>
          <a:bodyPr lIns="0" tIns="0" rIns="0" bIns="0" rtlCol="0" anchor="t">
            <a:spAutoFit/>
          </a:bodyPr>
          <a:lstStyle/>
          <a:p>
            <a:pPr algn="ctr">
              <a:lnSpc>
                <a:spcPts val="1979"/>
              </a:lnSpc>
            </a:pPr>
            <a:r>
              <a:rPr lang="en-US" sz="1414" spc="424" dirty="0">
                <a:solidFill>
                  <a:srgbClr val="064379"/>
                </a:solidFill>
                <a:latin typeface="Avenir Book" panose="02000503020000020003" pitchFamily="2" charset="0"/>
              </a:rPr>
              <a:t>Due to the significant rise in Esports and PC gaming over the last few years there has been an ever-growing demand for custom built PC's that allow gamers to perform at a professional level without any delays.</a:t>
            </a:r>
          </a:p>
          <a:p>
            <a:pPr algn="ctr">
              <a:lnSpc>
                <a:spcPts val="1979"/>
              </a:lnSpc>
            </a:pPr>
            <a:endParaRPr lang="en-US" sz="1414" spc="424" dirty="0">
              <a:solidFill>
                <a:srgbClr val="064379"/>
              </a:solidFill>
              <a:latin typeface="Avenir Book" panose="02000503020000020003" pitchFamily="2" charset="0"/>
            </a:endParaRPr>
          </a:p>
          <a:p>
            <a:pPr algn="ctr">
              <a:lnSpc>
                <a:spcPts val="1979"/>
              </a:lnSpc>
            </a:pPr>
            <a:r>
              <a:rPr lang="en-US" sz="1414" spc="424" dirty="0">
                <a:solidFill>
                  <a:srgbClr val="064379"/>
                </a:solidFill>
                <a:latin typeface="Avenir Book" panose="02000503020000020003" pitchFamily="2" charset="0"/>
              </a:rPr>
              <a:t>With gaming set to increase at an even faster pace than before, its imperative that gamers stay on top of the latest technologies.</a:t>
            </a:r>
          </a:p>
          <a:p>
            <a:pPr algn="ctr">
              <a:lnSpc>
                <a:spcPts val="1979"/>
              </a:lnSpc>
            </a:pPr>
            <a:endParaRPr lang="en-US" sz="1414" spc="424" dirty="0">
              <a:solidFill>
                <a:srgbClr val="064379"/>
              </a:solidFill>
              <a:latin typeface="Avenir Book" panose="02000503020000020003" pitchFamily="2" charset="0"/>
            </a:endParaRPr>
          </a:p>
          <a:p>
            <a:pPr algn="ctr">
              <a:lnSpc>
                <a:spcPts val="1979"/>
              </a:lnSpc>
            </a:pPr>
            <a:r>
              <a:rPr lang="en-US" sz="1414" spc="424" dirty="0">
                <a:solidFill>
                  <a:srgbClr val="064379"/>
                </a:solidFill>
                <a:latin typeface="Avenir Book" panose="02000503020000020003" pitchFamily="2" charset="0"/>
              </a:rPr>
              <a:t>Therefore, we have made it our goal in becoming one of the worlds leading custom PC building companies by 2023. Together, with the help of our outstanding team of professionals, we continue to craft, design and build award-winning, world-class computers.</a:t>
            </a:r>
          </a:p>
          <a:p>
            <a:pPr algn="ctr">
              <a:lnSpc>
                <a:spcPts val="1979"/>
              </a:lnSpc>
            </a:pPr>
            <a:endParaRPr lang="en-US" sz="1414" spc="424" dirty="0">
              <a:solidFill>
                <a:srgbClr val="064379"/>
              </a:solidFill>
              <a:latin typeface="Avenir Book" panose="02000503020000020003" pitchFamily="2" charset="0"/>
            </a:endParaRPr>
          </a:p>
          <a:p>
            <a:pPr algn="ctr">
              <a:lnSpc>
                <a:spcPts val="1979"/>
              </a:lnSpc>
            </a:pPr>
            <a:endParaRPr lang="en-US" sz="1414" spc="424" dirty="0">
              <a:solidFill>
                <a:srgbClr val="064379"/>
              </a:solidFill>
              <a:latin typeface="Avenir Book" panose="02000503020000020003" pitchFamily="2" charset="0"/>
            </a:endParaRPr>
          </a:p>
          <a:p>
            <a:pPr algn="ctr">
              <a:lnSpc>
                <a:spcPts val="1979"/>
              </a:lnSpc>
            </a:pPr>
            <a:endParaRPr lang="en-US" sz="1414" spc="424" dirty="0">
              <a:solidFill>
                <a:srgbClr val="064379"/>
              </a:solidFill>
              <a:latin typeface="Avenir Book" panose="02000503020000020003" pitchFamily="2" charset="0"/>
            </a:endParaRPr>
          </a:p>
          <a:p>
            <a:pPr algn="ctr">
              <a:lnSpc>
                <a:spcPts val="1979"/>
              </a:lnSpc>
              <a:spcBef>
                <a:spcPct val="0"/>
              </a:spcBef>
            </a:pPr>
            <a:endParaRPr lang="en-US" sz="1414" spc="424" dirty="0">
              <a:solidFill>
                <a:srgbClr val="064379"/>
              </a:solidFill>
              <a:latin typeface="Avenir Book" panose="02000503020000020003" pitchFamily="2"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rgbClr val="064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solidFill>
                <a:srgbClr val="002060"/>
              </a:solidFill>
            </a:endParaRPr>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4" name="AutoShape 2">
            <a:extLst>
              <a:ext uri="{FF2B5EF4-FFF2-40B4-BE49-F238E27FC236}">
                <a16:creationId xmlns:a16="http://schemas.microsoft.com/office/drawing/2014/main" id="{91EFC6B4-559E-B972-BCEC-310EC15D94C1}"/>
              </a:ext>
            </a:extLst>
          </p:cNvPr>
          <p:cNvSpPr/>
          <p:nvPr/>
        </p:nvSpPr>
        <p:spPr>
          <a:xfrm>
            <a:off x="6082895" y="0"/>
            <a:ext cx="6106600" cy="6858000"/>
          </a:xfrm>
          <a:prstGeom prst="rect">
            <a:avLst/>
          </a:prstGeom>
          <a:solidFill>
            <a:srgbClr val="F3F7FA"/>
          </a:solidFill>
        </p:spPr>
        <p:txBody>
          <a:bodyPr/>
          <a:lstStyle/>
          <a:p>
            <a:endParaRPr lang="en-AE" dirty="0"/>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41</a:t>
            </a:fld>
            <a:endParaRPr lang="en-US" dirty="0">
              <a:solidFill>
                <a:srgbClr val="002060"/>
              </a:solidFill>
            </a:endParaRPr>
          </a:p>
        </p:txBody>
      </p:sp>
      <p:sp>
        <p:nvSpPr>
          <p:cNvPr id="13" name="TextBox 13">
            <a:extLst>
              <a:ext uri="{FF2B5EF4-FFF2-40B4-BE49-F238E27FC236}">
                <a16:creationId xmlns:a16="http://schemas.microsoft.com/office/drawing/2014/main" id="{F9C642E4-C192-7D92-4BFC-60F219B9482C}"/>
              </a:ext>
            </a:extLst>
          </p:cNvPr>
          <p:cNvSpPr txBox="1"/>
          <p:nvPr/>
        </p:nvSpPr>
        <p:spPr>
          <a:xfrm>
            <a:off x="6145162" y="4242808"/>
            <a:ext cx="6047496" cy="1813895"/>
          </a:xfrm>
          <a:prstGeom prst="rect">
            <a:avLst/>
          </a:prstGeom>
        </p:spPr>
        <p:txBody>
          <a:bodyPr lIns="0" tIns="0" rIns="0" bIns="0" rtlCol="0" anchor="t">
            <a:spAutoFit/>
          </a:bodyPr>
          <a:lstStyle/>
          <a:p>
            <a:pPr algn="ctr">
              <a:lnSpc>
                <a:spcPts val="2850"/>
              </a:lnSpc>
            </a:pPr>
            <a:r>
              <a:rPr lang="en-US" sz="1400" spc="190" dirty="0">
                <a:solidFill>
                  <a:srgbClr val="064379"/>
                </a:solidFill>
                <a:latin typeface="Antic"/>
              </a:rPr>
              <a:t>Thermaltake Core P3 Glass</a:t>
            </a:r>
          </a:p>
          <a:p>
            <a:pPr algn="ctr">
              <a:lnSpc>
                <a:spcPts val="2850"/>
              </a:lnSpc>
            </a:pPr>
            <a:r>
              <a:rPr lang="en-US" sz="1400" spc="190" dirty="0">
                <a:solidFill>
                  <a:srgbClr val="064379"/>
                </a:solidFill>
                <a:latin typeface="Antic"/>
              </a:rPr>
              <a:t>Asus Rog </a:t>
            </a:r>
            <a:r>
              <a:rPr lang="en-US" sz="1400" spc="190" dirty="0" err="1">
                <a:solidFill>
                  <a:srgbClr val="064379"/>
                </a:solidFill>
                <a:latin typeface="Antic"/>
              </a:rPr>
              <a:t>Strix</a:t>
            </a:r>
            <a:r>
              <a:rPr lang="en-US" sz="1400" spc="190" dirty="0">
                <a:solidFill>
                  <a:srgbClr val="064379"/>
                </a:solidFill>
                <a:latin typeface="Antic"/>
              </a:rPr>
              <a:t> Crosshair Hero X670E</a:t>
            </a:r>
          </a:p>
          <a:p>
            <a:pPr algn="ctr">
              <a:lnSpc>
                <a:spcPts val="2850"/>
              </a:lnSpc>
            </a:pPr>
            <a:r>
              <a:rPr lang="en-US" sz="1400" spc="190" dirty="0">
                <a:solidFill>
                  <a:srgbClr val="064379"/>
                </a:solidFill>
                <a:latin typeface="Antic"/>
              </a:rPr>
              <a:t>AMD 7950X</a:t>
            </a:r>
          </a:p>
          <a:p>
            <a:pPr algn="ctr">
              <a:lnSpc>
                <a:spcPts val="2850"/>
              </a:lnSpc>
            </a:pPr>
            <a:r>
              <a:rPr lang="en-US" sz="1400" spc="190" dirty="0">
                <a:solidFill>
                  <a:srgbClr val="064379"/>
                </a:solidFill>
                <a:latin typeface="Antic"/>
              </a:rPr>
              <a:t>MSI </a:t>
            </a:r>
            <a:r>
              <a:rPr lang="en-US" sz="1400" spc="190" dirty="0" err="1">
                <a:solidFill>
                  <a:srgbClr val="064379"/>
                </a:solidFill>
                <a:latin typeface="Antic"/>
              </a:rPr>
              <a:t>Suprim</a:t>
            </a:r>
            <a:r>
              <a:rPr lang="en-US" sz="1400" spc="190" dirty="0">
                <a:solidFill>
                  <a:srgbClr val="064379"/>
                </a:solidFill>
                <a:latin typeface="Antic"/>
              </a:rPr>
              <a:t> X 4080 or Asus Rog </a:t>
            </a:r>
            <a:r>
              <a:rPr lang="en-US" sz="1400" spc="190" dirty="0" err="1">
                <a:solidFill>
                  <a:srgbClr val="064379"/>
                </a:solidFill>
                <a:latin typeface="Antic"/>
              </a:rPr>
              <a:t>Strix</a:t>
            </a:r>
            <a:r>
              <a:rPr lang="en-US" sz="1400" spc="190" dirty="0">
                <a:solidFill>
                  <a:srgbClr val="064379"/>
                </a:solidFill>
                <a:latin typeface="Antic"/>
              </a:rPr>
              <a:t> 4080 (+$500 AED)</a:t>
            </a:r>
          </a:p>
          <a:p>
            <a:pPr algn="ctr">
              <a:lnSpc>
                <a:spcPts val="2850"/>
              </a:lnSpc>
            </a:pPr>
            <a:r>
              <a:rPr lang="en-US" sz="1400" spc="190" dirty="0">
                <a:solidFill>
                  <a:srgbClr val="064379"/>
                </a:solidFill>
                <a:latin typeface="Antic"/>
              </a:rPr>
              <a:t>Corsair MP600 2TB</a:t>
            </a:r>
          </a:p>
        </p:txBody>
      </p:sp>
      <p:sp>
        <p:nvSpPr>
          <p:cNvPr id="17" name="TextBox 12">
            <a:extLst>
              <a:ext uri="{FF2B5EF4-FFF2-40B4-BE49-F238E27FC236}">
                <a16:creationId xmlns:a16="http://schemas.microsoft.com/office/drawing/2014/main" id="{491BBCDF-9656-376B-5BBB-CE6D04DFD7B1}"/>
              </a:ext>
            </a:extLst>
          </p:cNvPr>
          <p:cNvSpPr txBox="1"/>
          <p:nvPr/>
        </p:nvSpPr>
        <p:spPr>
          <a:xfrm>
            <a:off x="6145162" y="3660051"/>
            <a:ext cx="6047496" cy="594906"/>
          </a:xfrm>
          <a:prstGeom prst="rect">
            <a:avLst/>
          </a:prstGeom>
        </p:spPr>
        <p:txBody>
          <a:bodyPr lIns="0" tIns="0" rIns="0" bIns="0" rtlCol="0" anchor="t">
            <a:spAutoFit/>
          </a:bodyPr>
          <a:lstStyle/>
          <a:p>
            <a:pPr algn="ctr">
              <a:lnSpc>
                <a:spcPts val="5180"/>
              </a:lnSpc>
            </a:pPr>
            <a:r>
              <a:rPr lang="en-US" sz="2400" b="1" spc="1028" dirty="0">
                <a:solidFill>
                  <a:srgbClr val="064379"/>
                </a:solidFill>
                <a:latin typeface="Avenir Book" panose="02000503020000020003" pitchFamily="2" charset="0"/>
              </a:rPr>
              <a:t>EXETON AGGRESSOR</a:t>
            </a:r>
          </a:p>
        </p:txBody>
      </p:sp>
      <p:sp>
        <p:nvSpPr>
          <p:cNvPr id="24" name="TextBox 12">
            <a:extLst>
              <a:ext uri="{FF2B5EF4-FFF2-40B4-BE49-F238E27FC236}">
                <a16:creationId xmlns:a16="http://schemas.microsoft.com/office/drawing/2014/main" id="{343F7583-2622-7AFF-163D-9CEDC446B7E9}"/>
              </a:ext>
            </a:extLst>
          </p:cNvPr>
          <p:cNvSpPr txBox="1"/>
          <p:nvPr/>
        </p:nvSpPr>
        <p:spPr>
          <a:xfrm>
            <a:off x="88212" y="3748856"/>
            <a:ext cx="5777930" cy="506101"/>
          </a:xfrm>
          <a:prstGeom prst="rect">
            <a:avLst/>
          </a:prstGeom>
        </p:spPr>
        <p:txBody>
          <a:bodyPr wrap="square" lIns="0" tIns="0" rIns="0" bIns="0" rtlCol="0" anchor="t">
            <a:spAutoFit/>
          </a:bodyPr>
          <a:lstStyle/>
          <a:p>
            <a:pPr algn="ctr">
              <a:lnSpc>
                <a:spcPct val="150000"/>
              </a:lnSpc>
            </a:pPr>
            <a:r>
              <a:rPr lang="en-US" sz="2400" b="1" spc="600" dirty="0">
                <a:solidFill>
                  <a:srgbClr val="FFFFFF"/>
                </a:solidFill>
                <a:latin typeface="Avenir Book" panose="02000503020000020003" pitchFamily="2" charset="0"/>
              </a:rPr>
              <a:t>EXETON PARAGON</a:t>
            </a:r>
          </a:p>
        </p:txBody>
      </p:sp>
      <p:sp>
        <p:nvSpPr>
          <p:cNvPr id="25" name="TextBox 13">
            <a:extLst>
              <a:ext uri="{FF2B5EF4-FFF2-40B4-BE49-F238E27FC236}">
                <a16:creationId xmlns:a16="http://schemas.microsoft.com/office/drawing/2014/main" id="{4AF4A999-B4CA-80C5-EFDC-F22A8B780F34}"/>
              </a:ext>
            </a:extLst>
          </p:cNvPr>
          <p:cNvSpPr txBox="1"/>
          <p:nvPr/>
        </p:nvSpPr>
        <p:spPr>
          <a:xfrm>
            <a:off x="90718" y="4664627"/>
            <a:ext cx="5901459" cy="1819344"/>
          </a:xfrm>
          <a:prstGeom prst="rect">
            <a:avLst/>
          </a:prstGeom>
        </p:spPr>
        <p:txBody>
          <a:bodyPr wrap="square" lIns="0" tIns="0" rIns="0" bIns="0" rtlCol="0" anchor="t">
            <a:spAutoFit/>
          </a:bodyPr>
          <a:lstStyle/>
          <a:p>
            <a:pPr algn="ctr">
              <a:lnSpc>
                <a:spcPts val="2850"/>
              </a:lnSpc>
            </a:pPr>
            <a:r>
              <a:rPr lang="en-US" sz="1400" spc="190" dirty="0">
                <a:solidFill>
                  <a:srgbClr val="FFFFFF"/>
                </a:solidFill>
                <a:latin typeface="Avenir Book" panose="02000503020000020003" pitchFamily="2" charset="0"/>
              </a:rPr>
              <a:t>Samsung 870 QVO 4TB</a:t>
            </a:r>
          </a:p>
          <a:p>
            <a:pPr algn="ctr">
              <a:lnSpc>
                <a:spcPts val="2850"/>
              </a:lnSpc>
            </a:pPr>
            <a:r>
              <a:rPr lang="en-US" sz="1400" spc="190" dirty="0">
                <a:solidFill>
                  <a:srgbClr val="FFFFFF"/>
                </a:solidFill>
                <a:latin typeface="Avenir Book" panose="02000503020000020003" pitchFamily="2" charset="0"/>
              </a:rPr>
              <a:t>Asus Rog </a:t>
            </a:r>
            <a:r>
              <a:rPr lang="en-US" sz="1400" spc="190" dirty="0" err="1">
                <a:solidFill>
                  <a:srgbClr val="FFFFFF"/>
                </a:solidFill>
                <a:latin typeface="Avenir Book" panose="02000503020000020003" pitchFamily="2" charset="0"/>
              </a:rPr>
              <a:t>Strix</a:t>
            </a:r>
            <a:r>
              <a:rPr lang="en-US" sz="1400" spc="190" dirty="0">
                <a:solidFill>
                  <a:srgbClr val="FFFFFF"/>
                </a:solidFill>
                <a:latin typeface="Avenir Book" panose="02000503020000020003" pitchFamily="2" charset="0"/>
              </a:rPr>
              <a:t> 850G</a:t>
            </a:r>
          </a:p>
          <a:p>
            <a:pPr algn="ctr">
              <a:lnSpc>
                <a:spcPts val="2850"/>
              </a:lnSpc>
            </a:pPr>
            <a:r>
              <a:rPr lang="en-US" sz="1400" spc="190" dirty="0">
                <a:solidFill>
                  <a:srgbClr val="FFFFFF"/>
                </a:solidFill>
                <a:latin typeface="Avenir Book" panose="02000503020000020003" pitchFamily="2" charset="0"/>
              </a:rPr>
              <a:t>Lian-Li 1x 24 pin and 2x 8 pin </a:t>
            </a:r>
            <a:r>
              <a:rPr lang="en-US" sz="1400" spc="190" dirty="0" err="1">
                <a:solidFill>
                  <a:srgbClr val="FFFFFF"/>
                </a:solidFill>
                <a:latin typeface="Avenir Book" panose="02000503020000020003" pitchFamily="2" charset="0"/>
              </a:rPr>
              <a:t>Strimer</a:t>
            </a:r>
            <a:r>
              <a:rPr lang="en-US" sz="1400" spc="190" dirty="0">
                <a:solidFill>
                  <a:srgbClr val="FFFFFF"/>
                </a:solidFill>
                <a:latin typeface="Avenir Book" panose="02000503020000020003" pitchFamily="2" charset="0"/>
              </a:rPr>
              <a:t> RGB</a:t>
            </a:r>
          </a:p>
          <a:p>
            <a:pPr algn="ctr">
              <a:lnSpc>
                <a:spcPts val="2850"/>
              </a:lnSpc>
            </a:pPr>
            <a:r>
              <a:rPr lang="en-US" sz="1400" spc="190" dirty="0">
                <a:solidFill>
                  <a:srgbClr val="FFFFFF"/>
                </a:solidFill>
                <a:latin typeface="Avenir Book" panose="02000503020000020003" pitchFamily="2" charset="0"/>
              </a:rPr>
              <a:t>Corsair XH303i Liquid Cooling Custom Loop</a:t>
            </a:r>
          </a:p>
          <a:p>
            <a:pPr algn="ctr">
              <a:lnSpc>
                <a:spcPts val="2850"/>
              </a:lnSpc>
            </a:pPr>
            <a:r>
              <a:rPr lang="en-US" sz="1400" spc="190" dirty="0">
                <a:solidFill>
                  <a:srgbClr val="FFFFFF"/>
                </a:solidFill>
                <a:latin typeface="Avenir Book" panose="02000503020000020003" pitchFamily="2" charset="0"/>
              </a:rPr>
              <a:t>Corsair Vengeance DDR5 64GB 5200mhz</a:t>
            </a:r>
          </a:p>
        </p:txBody>
      </p:sp>
      <p:pic>
        <p:nvPicPr>
          <p:cNvPr id="5" name="Picture 4">
            <a:extLst>
              <a:ext uri="{FF2B5EF4-FFF2-40B4-BE49-F238E27FC236}">
                <a16:creationId xmlns:a16="http://schemas.microsoft.com/office/drawing/2014/main" id="{7B35211A-C4C3-3AC8-D642-05CC92A12A49}"/>
              </a:ext>
            </a:extLst>
          </p:cNvPr>
          <p:cNvPicPr>
            <a:picLocks noChangeAspect="1"/>
          </p:cNvPicPr>
          <p:nvPr/>
        </p:nvPicPr>
        <p:blipFill>
          <a:blip r:embed="rId2"/>
          <a:stretch>
            <a:fillRect/>
          </a:stretch>
        </p:blipFill>
        <p:spPr>
          <a:xfrm>
            <a:off x="7335228" y="99007"/>
            <a:ext cx="3502105" cy="3502105"/>
          </a:xfrm>
          <a:prstGeom prst="rect">
            <a:avLst/>
          </a:prstGeom>
        </p:spPr>
      </p:pic>
      <p:pic>
        <p:nvPicPr>
          <p:cNvPr id="7" name="Picture 6">
            <a:extLst>
              <a:ext uri="{FF2B5EF4-FFF2-40B4-BE49-F238E27FC236}">
                <a16:creationId xmlns:a16="http://schemas.microsoft.com/office/drawing/2014/main" id="{FC530BF5-13B8-0347-9BE7-A0CBCE60B5DA}"/>
              </a:ext>
            </a:extLst>
          </p:cNvPr>
          <p:cNvPicPr>
            <a:picLocks noChangeAspect="1"/>
          </p:cNvPicPr>
          <p:nvPr/>
        </p:nvPicPr>
        <p:blipFill>
          <a:blip r:embed="rId3"/>
          <a:stretch>
            <a:fillRect/>
          </a:stretch>
        </p:blipFill>
        <p:spPr>
          <a:xfrm>
            <a:off x="1188301" y="120769"/>
            <a:ext cx="3437878" cy="3686733"/>
          </a:xfrm>
          <a:prstGeom prst="rect">
            <a:avLst/>
          </a:prstGeom>
        </p:spPr>
      </p:pic>
    </p:spTree>
    <p:extLst>
      <p:ext uri="{BB962C8B-B14F-4D97-AF65-F5344CB8AC3E}">
        <p14:creationId xmlns:p14="http://schemas.microsoft.com/office/powerpoint/2010/main" val="2795821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721761" y="-2808281"/>
            <a:ext cx="6944521" cy="12388046"/>
          </a:xfrm>
          <a:prstGeom prst="rect">
            <a:avLst/>
          </a:prstGeom>
          <a:solidFill>
            <a:srgbClr val="F3F7FA"/>
          </a:solidFill>
        </p:spPr>
      </p:sp>
      <p:pic>
        <p:nvPicPr>
          <p:cNvPr id="3" name="Picture 3"/>
          <p:cNvPicPr>
            <a:picLocks noChangeAspect="1"/>
          </p:cNvPicPr>
          <p:nvPr/>
        </p:nvPicPr>
        <p:blipFill>
          <a:blip r:embed="rId2">
            <a:alphaModFix amt="83000"/>
          </a:blip>
          <a:srcRect t="5154"/>
          <a:stretch>
            <a:fillRect/>
          </a:stretch>
        </p:blipFill>
        <p:spPr>
          <a:xfrm>
            <a:off x="6558999" y="3253937"/>
            <a:ext cx="5846511" cy="3604063"/>
          </a:xfrm>
          <a:prstGeom prst="rect">
            <a:avLst/>
          </a:prstGeom>
        </p:spPr>
      </p:pic>
      <p:pic>
        <p:nvPicPr>
          <p:cNvPr id="8" name="Picture 8"/>
          <p:cNvPicPr>
            <a:picLocks noChangeAspect="1"/>
          </p:cNvPicPr>
          <p:nvPr/>
        </p:nvPicPr>
        <p:blipFill>
          <a:blip r:embed="rId3">
            <a:alphaModFix amt="89000"/>
          </a:blip>
          <a:srcRect b="2726"/>
          <a:stretch>
            <a:fillRect/>
          </a:stretch>
        </p:blipFill>
        <p:spPr>
          <a:xfrm>
            <a:off x="6558999" y="-86521"/>
            <a:ext cx="5829047" cy="3340457"/>
          </a:xfrm>
          <a:prstGeom prst="rect">
            <a:avLst/>
          </a:prstGeom>
        </p:spPr>
      </p:pic>
      <p:sp>
        <p:nvSpPr>
          <p:cNvPr id="9" name="TextBox 9"/>
          <p:cNvSpPr txBox="1"/>
          <p:nvPr/>
        </p:nvSpPr>
        <p:spPr>
          <a:xfrm>
            <a:off x="-402657" y="87529"/>
            <a:ext cx="7298540" cy="2437399"/>
          </a:xfrm>
          <a:prstGeom prst="rect">
            <a:avLst/>
          </a:prstGeom>
        </p:spPr>
        <p:txBody>
          <a:bodyPr lIns="0" tIns="0" rIns="0" bIns="0" rtlCol="0" anchor="t">
            <a:spAutoFit/>
          </a:bodyPr>
          <a:lstStyle/>
          <a:p>
            <a:pPr algn="ctr">
              <a:lnSpc>
                <a:spcPts val="3218"/>
              </a:lnSpc>
            </a:pPr>
            <a:r>
              <a:rPr lang="en-US" sz="2298" b="1" spc="689" dirty="0">
                <a:solidFill>
                  <a:srgbClr val="074379"/>
                </a:solidFill>
                <a:latin typeface="Avenir Book" panose="02000503020000020003" pitchFamily="2" charset="0"/>
              </a:rPr>
              <a:t> </a:t>
            </a:r>
          </a:p>
          <a:p>
            <a:pPr algn="ctr">
              <a:lnSpc>
                <a:spcPts val="3218"/>
              </a:lnSpc>
            </a:pPr>
            <a:r>
              <a:rPr lang="en-US" sz="2298" b="1" spc="689" dirty="0">
                <a:solidFill>
                  <a:srgbClr val="074379"/>
                </a:solidFill>
                <a:latin typeface="Avenir Book" panose="02000503020000020003" pitchFamily="2" charset="0"/>
              </a:rPr>
              <a:t>WORLD CLASS</a:t>
            </a:r>
          </a:p>
          <a:p>
            <a:pPr algn="ctr">
              <a:lnSpc>
                <a:spcPts val="3218"/>
              </a:lnSpc>
            </a:pPr>
            <a:endParaRPr lang="en-US" sz="2298" b="1" spc="689" dirty="0">
              <a:solidFill>
                <a:srgbClr val="074379"/>
              </a:solidFill>
              <a:latin typeface="Avenir Book" panose="02000503020000020003" pitchFamily="2" charset="0"/>
            </a:endParaRPr>
          </a:p>
          <a:p>
            <a:pPr algn="ctr">
              <a:lnSpc>
                <a:spcPts val="3218"/>
              </a:lnSpc>
            </a:pPr>
            <a:r>
              <a:rPr lang="en-US" sz="2298" b="1" spc="689" dirty="0">
                <a:solidFill>
                  <a:srgbClr val="074379"/>
                </a:solidFill>
                <a:latin typeface="Avenir Book" panose="02000503020000020003" pitchFamily="2" charset="0"/>
              </a:rPr>
              <a:t>  </a:t>
            </a:r>
          </a:p>
          <a:p>
            <a:pPr algn="ctr">
              <a:lnSpc>
                <a:spcPts val="3218"/>
              </a:lnSpc>
            </a:pPr>
            <a:endParaRPr lang="en-US" sz="2298" b="1" spc="689" dirty="0">
              <a:solidFill>
                <a:srgbClr val="074379"/>
              </a:solidFill>
              <a:latin typeface="Avenir Book" panose="02000503020000020003" pitchFamily="2" charset="0"/>
            </a:endParaRPr>
          </a:p>
          <a:p>
            <a:pPr algn="ctr">
              <a:lnSpc>
                <a:spcPts val="3218"/>
              </a:lnSpc>
              <a:spcBef>
                <a:spcPct val="0"/>
              </a:spcBef>
            </a:pPr>
            <a:endParaRPr lang="en-US" sz="2298" b="1" spc="689" dirty="0">
              <a:solidFill>
                <a:srgbClr val="074379"/>
              </a:solidFill>
              <a:latin typeface="Avenir Book" panose="02000503020000020003" pitchFamily="2" charset="0"/>
            </a:endParaRPr>
          </a:p>
        </p:txBody>
      </p:sp>
      <p:sp>
        <p:nvSpPr>
          <p:cNvPr id="10" name="TextBox 10"/>
          <p:cNvSpPr txBox="1"/>
          <p:nvPr/>
        </p:nvSpPr>
        <p:spPr>
          <a:xfrm>
            <a:off x="685800" y="975673"/>
            <a:ext cx="5156200" cy="909544"/>
          </a:xfrm>
          <a:prstGeom prst="rect">
            <a:avLst/>
          </a:prstGeom>
        </p:spPr>
        <p:txBody>
          <a:bodyPr lIns="0" tIns="0" rIns="0" bIns="0" rtlCol="0" anchor="t">
            <a:spAutoFit/>
          </a:bodyPr>
          <a:lstStyle/>
          <a:p>
            <a:pPr algn="ctr">
              <a:lnSpc>
                <a:spcPts val="1817"/>
              </a:lnSpc>
            </a:pPr>
            <a:r>
              <a:rPr lang="en-US" sz="1297" spc="389" dirty="0">
                <a:solidFill>
                  <a:srgbClr val="000000"/>
                </a:solidFill>
                <a:latin typeface="Avenir Book" panose="02000503020000020003" pitchFamily="2" charset="0"/>
              </a:rPr>
              <a:t>We build custom PC's tailored for gaming </a:t>
            </a:r>
          </a:p>
          <a:p>
            <a:pPr algn="ctr">
              <a:lnSpc>
                <a:spcPts val="1817"/>
              </a:lnSpc>
              <a:spcBef>
                <a:spcPct val="0"/>
              </a:spcBef>
            </a:pPr>
            <a:r>
              <a:rPr lang="en-US" sz="1297" spc="389" dirty="0">
                <a:solidFill>
                  <a:srgbClr val="000000"/>
                </a:solidFill>
                <a:latin typeface="Avenir Book" panose="02000503020000020003" pitchFamily="2" charset="0"/>
              </a:rPr>
              <a:t>with performance at the forefront and expertise at its core.</a:t>
            </a:r>
          </a:p>
          <a:p>
            <a:pPr algn="ctr">
              <a:lnSpc>
                <a:spcPts val="1817"/>
              </a:lnSpc>
              <a:spcBef>
                <a:spcPct val="0"/>
              </a:spcBef>
            </a:pPr>
            <a:endParaRPr lang="en-US" sz="1297" spc="389" dirty="0">
              <a:solidFill>
                <a:srgbClr val="000000"/>
              </a:solidFill>
              <a:latin typeface="Avenir Book" panose="02000503020000020003" pitchFamily="2" charset="0"/>
            </a:endParaRPr>
          </a:p>
        </p:txBody>
      </p:sp>
      <p:sp>
        <p:nvSpPr>
          <p:cNvPr id="12" name="TextBox 12"/>
          <p:cNvSpPr txBox="1"/>
          <p:nvPr/>
        </p:nvSpPr>
        <p:spPr>
          <a:xfrm>
            <a:off x="1658428" y="2359126"/>
            <a:ext cx="3213375" cy="393249"/>
          </a:xfrm>
          <a:prstGeom prst="rect">
            <a:avLst/>
          </a:prstGeom>
        </p:spPr>
        <p:txBody>
          <a:bodyPr wrap="square" lIns="0" tIns="0" rIns="0" bIns="0" rtlCol="0" anchor="t">
            <a:spAutoFit/>
          </a:bodyPr>
          <a:lstStyle/>
          <a:p>
            <a:pPr algn="ctr">
              <a:lnSpc>
                <a:spcPts val="3173"/>
              </a:lnSpc>
              <a:spcBef>
                <a:spcPct val="0"/>
              </a:spcBef>
            </a:pPr>
            <a:r>
              <a:rPr lang="en-US" sz="2266" b="1" spc="679" dirty="0">
                <a:solidFill>
                  <a:srgbClr val="074379"/>
                </a:solidFill>
                <a:latin typeface="Avenir Book" panose="02000503020000020003" pitchFamily="2" charset="0"/>
              </a:rPr>
              <a:t>CUSTOM BUILT</a:t>
            </a:r>
          </a:p>
        </p:txBody>
      </p:sp>
      <p:sp>
        <p:nvSpPr>
          <p:cNvPr id="13" name="TextBox 13"/>
          <p:cNvSpPr txBox="1"/>
          <p:nvPr/>
        </p:nvSpPr>
        <p:spPr>
          <a:xfrm>
            <a:off x="1355256" y="4286423"/>
            <a:ext cx="3943767" cy="393249"/>
          </a:xfrm>
          <a:prstGeom prst="rect">
            <a:avLst/>
          </a:prstGeom>
        </p:spPr>
        <p:txBody>
          <a:bodyPr wrap="square" lIns="0" tIns="0" rIns="0" bIns="0" rtlCol="0" anchor="t">
            <a:spAutoFit/>
          </a:bodyPr>
          <a:lstStyle/>
          <a:p>
            <a:pPr algn="ctr">
              <a:lnSpc>
                <a:spcPts val="3173"/>
              </a:lnSpc>
              <a:spcBef>
                <a:spcPct val="0"/>
              </a:spcBef>
            </a:pPr>
            <a:r>
              <a:rPr lang="en-US" sz="2266" b="1" spc="679" dirty="0">
                <a:solidFill>
                  <a:srgbClr val="074379"/>
                </a:solidFill>
                <a:latin typeface="Avenir Book" panose="02000503020000020003" pitchFamily="2" charset="0"/>
              </a:rPr>
              <a:t>GROUNDBREAKING</a:t>
            </a:r>
          </a:p>
        </p:txBody>
      </p:sp>
      <p:sp>
        <p:nvSpPr>
          <p:cNvPr id="14" name="TextBox 14"/>
          <p:cNvSpPr txBox="1"/>
          <p:nvPr/>
        </p:nvSpPr>
        <p:spPr>
          <a:xfrm>
            <a:off x="427220" y="2821657"/>
            <a:ext cx="5414780" cy="1140377"/>
          </a:xfrm>
          <a:prstGeom prst="rect">
            <a:avLst/>
          </a:prstGeom>
        </p:spPr>
        <p:txBody>
          <a:bodyPr wrap="square" lIns="0" tIns="0" rIns="0" bIns="0" rtlCol="0" anchor="t">
            <a:spAutoFit/>
          </a:bodyPr>
          <a:lstStyle/>
          <a:p>
            <a:pPr algn="ctr">
              <a:lnSpc>
                <a:spcPts val="1817"/>
              </a:lnSpc>
              <a:spcBef>
                <a:spcPct val="0"/>
              </a:spcBef>
            </a:pPr>
            <a:r>
              <a:rPr lang="en-US" sz="1297" spc="389" dirty="0">
                <a:solidFill>
                  <a:srgbClr val="000000"/>
                </a:solidFill>
                <a:latin typeface="Avenir Book" panose="02000503020000020003" pitchFamily="2" charset="0"/>
              </a:rPr>
              <a:t>With over a decade of experience in building the world’s most advanced custom gaming computers we have the edge you need to be the best. </a:t>
            </a:r>
          </a:p>
          <a:p>
            <a:pPr algn="ctr">
              <a:lnSpc>
                <a:spcPts val="1817"/>
              </a:lnSpc>
              <a:spcBef>
                <a:spcPct val="0"/>
              </a:spcBef>
            </a:pPr>
            <a:endParaRPr lang="en-US" sz="1297" spc="389" dirty="0">
              <a:solidFill>
                <a:srgbClr val="000000"/>
              </a:solidFill>
              <a:latin typeface="Avenir Book" panose="02000503020000020003" pitchFamily="2" charset="0"/>
            </a:endParaRPr>
          </a:p>
        </p:txBody>
      </p:sp>
      <p:sp>
        <p:nvSpPr>
          <p:cNvPr id="15" name="TextBox 15"/>
          <p:cNvSpPr txBox="1"/>
          <p:nvPr/>
        </p:nvSpPr>
        <p:spPr>
          <a:xfrm>
            <a:off x="571983" y="4796825"/>
            <a:ext cx="5156200" cy="914609"/>
          </a:xfrm>
          <a:prstGeom prst="rect">
            <a:avLst/>
          </a:prstGeom>
        </p:spPr>
        <p:txBody>
          <a:bodyPr lIns="0" tIns="0" rIns="0" bIns="0" rtlCol="0" anchor="t">
            <a:spAutoFit/>
          </a:bodyPr>
          <a:lstStyle/>
          <a:p>
            <a:pPr algn="ctr">
              <a:lnSpc>
                <a:spcPts val="1817"/>
              </a:lnSpc>
              <a:spcBef>
                <a:spcPct val="0"/>
              </a:spcBef>
            </a:pPr>
            <a:r>
              <a:rPr lang="en-US" sz="1297" spc="389" dirty="0">
                <a:solidFill>
                  <a:srgbClr val="000000"/>
                </a:solidFill>
                <a:latin typeface="Avenir Book" panose="02000503020000020003" pitchFamily="2" charset="0"/>
              </a:rPr>
              <a:t>With a focus on every element, we ensure no stone is left unturned when it comes to squeezing out every ounce of power available.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6000"/>
          </a:blip>
          <a:srcRect l="42611" r="25201"/>
          <a:stretch>
            <a:fillRect/>
          </a:stretch>
        </p:blipFill>
        <p:spPr>
          <a:xfrm>
            <a:off x="0" y="0"/>
            <a:ext cx="3374908" cy="6858000"/>
          </a:xfrm>
          <a:prstGeom prst="rect">
            <a:avLst/>
          </a:prstGeom>
        </p:spPr>
      </p:pic>
      <p:grpSp>
        <p:nvGrpSpPr>
          <p:cNvPr id="3" name="Group 3"/>
          <p:cNvGrpSpPr/>
          <p:nvPr/>
        </p:nvGrpSpPr>
        <p:grpSpPr>
          <a:xfrm>
            <a:off x="3781976" y="642938"/>
            <a:ext cx="6821103" cy="4258949"/>
            <a:chOff x="0" y="-85725"/>
            <a:chExt cx="13642207" cy="8517899"/>
          </a:xfrm>
        </p:grpSpPr>
        <p:sp>
          <p:nvSpPr>
            <p:cNvPr id="4" name="TextBox 4"/>
            <p:cNvSpPr txBox="1"/>
            <p:nvPr/>
          </p:nvSpPr>
          <p:spPr>
            <a:xfrm>
              <a:off x="0" y="-85725"/>
              <a:ext cx="13642207" cy="1940018"/>
            </a:xfrm>
            <a:prstGeom prst="rect">
              <a:avLst/>
            </a:prstGeom>
          </p:spPr>
          <p:txBody>
            <a:bodyPr lIns="0" tIns="0" rIns="0" bIns="0" rtlCol="0" anchor="t">
              <a:spAutoFit/>
            </a:bodyPr>
            <a:lstStyle/>
            <a:p>
              <a:pPr>
                <a:lnSpc>
                  <a:spcPts val="3920"/>
                </a:lnSpc>
              </a:pPr>
              <a:r>
                <a:rPr lang="en-US" sz="2800" spc="733" dirty="0">
                  <a:solidFill>
                    <a:srgbClr val="074379"/>
                  </a:solidFill>
                  <a:latin typeface="Antic"/>
                </a:rPr>
                <a:t>DOLLARS SPENT ON GAMING INDUSTRY 2022</a:t>
              </a:r>
            </a:p>
          </p:txBody>
        </p:sp>
        <p:sp>
          <p:nvSpPr>
            <p:cNvPr id="5" name="TextBox 5"/>
            <p:cNvSpPr txBox="1"/>
            <p:nvPr/>
          </p:nvSpPr>
          <p:spPr>
            <a:xfrm>
              <a:off x="0" y="7833806"/>
              <a:ext cx="13520655" cy="598368"/>
            </a:xfrm>
            <a:prstGeom prst="rect">
              <a:avLst/>
            </a:prstGeom>
          </p:spPr>
          <p:txBody>
            <a:bodyPr lIns="0" tIns="0" rIns="0" bIns="0" rtlCol="0" anchor="t">
              <a:spAutoFit/>
            </a:bodyPr>
            <a:lstStyle/>
            <a:p>
              <a:pPr>
                <a:lnSpc>
                  <a:spcPts val="2704"/>
                </a:lnSpc>
              </a:pPr>
              <a:endParaRPr sz="1200"/>
            </a:p>
          </p:txBody>
        </p:sp>
      </p:grpSp>
      <p:sp>
        <p:nvSpPr>
          <p:cNvPr id="6" name="TextBox 6"/>
          <p:cNvSpPr txBox="1"/>
          <p:nvPr/>
        </p:nvSpPr>
        <p:spPr>
          <a:xfrm>
            <a:off x="4741367" y="6446582"/>
            <a:ext cx="6760327" cy="204158"/>
          </a:xfrm>
          <a:prstGeom prst="rect">
            <a:avLst/>
          </a:prstGeom>
        </p:spPr>
        <p:txBody>
          <a:bodyPr lIns="0" tIns="0" rIns="0" bIns="0" rtlCol="0" anchor="t">
            <a:spAutoFit/>
          </a:bodyPr>
          <a:lstStyle/>
          <a:p>
            <a:pPr algn="r">
              <a:lnSpc>
                <a:spcPts val="1680"/>
              </a:lnSpc>
            </a:pPr>
            <a:r>
              <a:rPr lang="en-US" sz="1200" spc="96">
                <a:solidFill>
                  <a:srgbClr val="FFFFFF"/>
                </a:solidFill>
                <a:latin typeface="Glacial Indifference"/>
              </a:rPr>
              <a:t>Meyer &amp; Parks Realty 2020</a:t>
            </a:r>
          </a:p>
        </p:txBody>
      </p:sp>
      <p:pic>
        <p:nvPicPr>
          <p:cNvPr id="14" name="Picture 14"/>
          <p:cNvPicPr>
            <a:picLocks noChangeAspect="1"/>
          </p:cNvPicPr>
          <p:nvPr/>
        </p:nvPicPr>
        <p:blipFill>
          <a:blip r:embed="rId3">
            <a:alphaModFix amt="6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5548" y="-51681"/>
            <a:ext cx="4048957" cy="6478332"/>
          </a:xfrm>
          <a:prstGeom prst="rect">
            <a:avLst/>
          </a:prstGeom>
        </p:spPr>
      </p:pic>
      <p:sp>
        <p:nvSpPr>
          <p:cNvPr id="12" name="TextBox 12"/>
          <p:cNvSpPr txBox="1"/>
          <p:nvPr/>
        </p:nvSpPr>
        <p:spPr>
          <a:xfrm>
            <a:off x="5287431" y="1092802"/>
            <a:ext cx="4433794" cy="3695179"/>
          </a:xfrm>
          <a:prstGeom prst="rect">
            <a:avLst/>
          </a:prstGeom>
        </p:spPr>
        <p:txBody>
          <a:bodyPr lIns="0" tIns="0" rIns="0" bIns="0" rtlCol="0" anchor="t">
            <a:spAutoFit/>
          </a:bodyPr>
          <a:lstStyle/>
          <a:p>
            <a:pPr algn="ctr">
              <a:lnSpc>
                <a:spcPts val="30703"/>
              </a:lnSpc>
              <a:spcBef>
                <a:spcPct val="0"/>
              </a:spcBef>
            </a:pPr>
            <a:r>
              <a:rPr lang="en-US" sz="21930" spc="-2039" dirty="0">
                <a:solidFill>
                  <a:srgbClr val="074379">
                    <a:alpha val="90980"/>
                  </a:srgbClr>
                </a:solidFill>
                <a:latin typeface="Antic"/>
              </a:rPr>
              <a:t>200 </a:t>
            </a:r>
          </a:p>
        </p:txBody>
      </p:sp>
      <p:sp>
        <p:nvSpPr>
          <p:cNvPr id="13" name="TextBox 13"/>
          <p:cNvSpPr txBox="1"/>
          <p:nvPr/>
        </p:nvSpPr>
        <p:spPr>
          <a:xfrm>
            <a:off x="3767195" y="5431452"/>
            <a:ext cx="7734499" cy="252633"/>
          </a:xfrm>
          <a:prstGeom prst="rect">
            <a:avLst/>
          </a:prstGeom>
        </p:spPr>
        <p:txBody>
          <a:bodyPr lIns="0" tIns="0" rIns="0" bIns="0" rtlCol="0" anchor="t">
            <a:spAutoFit/>
          </a:bodyPr>
          <a:lstStyle/>
          <a:p>
            <a:pPr algn="ctr">
              <a:lnSpc>
                <a:spcPts val="2097"/>
              </a:lnSpc>
              <a:spcBef>
                <a:spcPct val="0"/>
              </a:spcBef>
            </a:pPr>
            <a:r>
              <a:rPr lang="en-US" sz="1497" spc="449">
                <a:solidFill>
                  <a:srgbClr val="074379"/>
                </a:solidFill>
                <a:latin typeface="Antic"/>
              </a:rPr>
              <a:t>PROJECTED TO INCREASE TO </a:t>
            </a:r>
            <a:r>
              <a:rPr lang="en-US" sz="1497" spc="449">
                <a:solidFill>
                  <a:srgbClr val="074379"/>
                </a:solidFill>
                <a:latin typeface="Antic Bold"/>
              </a:rPr>
              <a:t>268 BILLION</a:t>
            </a:r>
            <a:r>
              <a:rPr lang="en-US" sz="1497" spc="449">
                <a:solidFill>
                  <a:srgbClr val="074379"/>
                </a:solidFill>
                <a:latin typeface="Antic"/>
              </a:rPr>
              <a:t> (USD) BY </a:t>
            </a:r>
            <a:r>
              <a:rPr lang="en-US" sz="1497" spc="449">
                <a:solidFill>
                  <a:srgbClr val="074379"/>
                </a:solidFill>
                <a:latin typeface="Antic Bold"/>
              </a:rPr>
              <a:t>2025</a:t>
            </a:r>
          </a:p>
        </p:txBody>
      </p:sp>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26056" y="2569281"/>
            <a:ext cx="1236408" cy="1236408"/>
          </a:xfrm>
          <a:prstGeom prst="rect">
            <a:avLst/>
          </a:prstGeom>
        </p:spPr>
      </p:pic>
      <p:sp>
        <p:nvSpPr>
          <p:cNvPr id="16" name="TextBox 16"/>
          <p:cNvSpPr txBox="1"/>
          <p:nvPr/>
        </p:nvSpPr>
        <p:spPr>
          <a:xfrm>
            <a:off x="9240064" y="2825012"/>
            <a:ext cx="1222400" cy="836960"/>
          </a:xfrm>
          <a:prstGeom prst="rect">
            <a:avLst/>
          </a:prstGeom>
        </p:spPr>
        <p:txBody>
          <a:bodyPr lIns="0" tIns="0" rIns="0" bIns="0" rtlCol="0" anchor="t">
            <a:spAutoFit/>
          </a:bodyPr>
          <a:lstStyle/>
          <a:p>
            <a:pPr algn="ctr">
              <a:lnSpc>
                <a:spcPts val="2166"/>
              </a:lnSpc>
            </a:pPr>
            <a:r>
              <a:rPr lang="en-US" sz="1805" spc="575">
                <a:solidFill>
                  <a:srgbClr val="074379"/>
                </a:solidFill>
                <a:latin typeface="Antic Bold"/>
              </a:rPr>
              <a:t>Billion Dollars</a:t>
            </a:r>
            <a:r>
              <a:rPr lang="en-US" sz="1805" spc="575">
                <a:solidFill>
                  <a:srgbClr val="074379"/>
                </a:solidFill>
                <a:latin typeface="Antic"/>
              </a:rPr>
              <a:t> USD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1038870" y="3188725"/>
            <a:ext cx="4439931" cy="1527021"/>
          </a:xfrm>
          <a:prstGeom prst="rect">
            <a:avLst/>
          </a:prstGeom>
        </p:spPr>
        <p:txBody>
          <a:bodyPr lIns="0" tIns="0" rIns="0" bIns="0" rtlCol="0" anchor="t">
            <a:spAutoFit/>
          </a:bodyPr>
          <a:lstStyle/>
          <a:p>
            <a:pPr>
              <a:lnSpc>
                <a:spcPts val="6067"/>
              </a:lnSpc>
            </a:pPr>
            <a:r>
              <a:rPr lang="en-US" sz="4667" spc="139">
                <a:solidFill>
                  <a:srgbClr val="FFFFFF"/>
                </a:solidFill>
                <a:latin typeface="Open Sans Bold"/>
              </a:rPr>
              <a:t>Competitive Edge</a:t>
            </a:r>
          </a:p>
        </p:txBody>
      </p:sp>
      <p:sp>
        <p:nvSpPr>
          <p:cNvPr id="3" name="AutoShape 3"/>
          <p:cNvSpPr/>
          <p:nvPr/>
        </p:nvSpPr>
        <p:spPr>
          <a:xfrm>
            <a:off x="1" y="-1"/>
            <a:ext cx="12208078" cy="6857999"/>
          </a:xfrm>
          <a:prstGeom prst="rect">
            <a:avLst/>
          </a:prstGeom>
          <a:solidFill>
            <a:srgbClr val="F3F7FA"/>
          </a:solidFill>
        </p:spPr>
      </p:sp>
      <p:grpSp>
        <p:nvGrpSpPr>
          <p:cNvPr id="4" name="Group 4"/>
          <p:cNvGrpSpPr/>
          <p:nvPr/>
        </p:nvGrpSpPr>
        <p:grpSpPr>
          <a:xfrm>
            <a:off x="4901785" y="661987"/>
            <a:ext cx="5640696" cy="1493707"/>
            <a:chOff x="-979432" y="-47625"/>
            <a:chExt cx="6354382" cy="2987414"/>
          </a:xfrm>
        </p:grpSpPr>
        <p:sp>
          <p:nvSpPr>
            <p:cNvPr id="5" name="TextBox 5"/>
            <p:cNvSpPr txBox="1"/>
            <p:nvPr/>
          </p:nvSpPr>
          <p:spPr>
            <a:xfrm>
              <a:off x="-979432" y="-47625"/>
              <a:ext cx="6354382" cy="903838"/>
            </a:xfrm>
            <a:prstGeom prst="rect">
              <a:avLst/>
            </a:prstGeom>
          </p:spPr>
          <p:txBody>
            <a:bodyPr wrap="square" lIns="0" tIns="0" rIns="0" bIns="0" rtlCol="0" anchor="t">
              <a:spAutoFit/>
            </a:bodyPr>
            <a:lstStyle/>
            <a:p>
              <a:pPr algn="ctr">
                <a:lnSpc>
                  <a:spcPts val="3640"/>
                </a:lnSpc>
              </a:pPr>
              <a:r>
                <a:rPr lang="en-US" sz="2800" b="1" spc="801" dirty="0">
                  <a:solidFill>
                    <a:srgbClr val="074379"/>
                  </a:solidFill>
                  <a:latin typeface="Avenir Book" panose="02000503020000020003" pitchFamily="2" charset="0"/>
                </a:rPr>
                <a:t>NEXT-GEN HARDWARE</a:t>
              </a:r>
            </a:p>
          </p:txBody>
        </p:sp>
        <p:sp>
          <p:nvSpPr>
            <p:cNvPr id="6" name="TextBox 6"/>
            <p:cNvSpPr txBox="1"/>
            <p:nvPr/>
          </p:nvSpPr>
          <p:spPr>
            <a:xfrm>
              <a:off x="0" y="2456837"/>
              <a:ext cx="5374949" cy="482952"/>
            </a:xfrm>
            <a:prstGeom prst="rect">
              <a:avLst/>
            </a:prstGeom>
          </p:spPr>
          <p:txBody>
            <a:bodyPr lIns="0" tIns="0" rIns="0" bIns="0" rtlCol="0" anchor="t">
              <a:spAutoFit/>
            </a:bodyPr>
            <a:lstStyle/>
            <a:p>
              <a:pPr>
                <a:lnSpc>
                  <a:spcPts val="2100"/>
                </a:lnSpc>
              </a:pPr>
              <a:endParaRPr sz="1200"/>
            </a:p>
          </p:txBody>
        </p:sp>
      </p:grpSp>
      <p:pic>
        <p:nvPicPr>
          <p:cNvPr id="7" name="Picture 7"/>
          <p:cNvPicPr>
            <a:picLocks noChangeAspect="1"/>
          </p:cNvPicPr>
          <p:nvPr/>
        </p:nvPicPr>
        <p:blipFill>
          <a:blip r:embed="rId2">
            <a:alphaModFix amt="77000"/>
          </a:blip>
          <a:srcRect l="27124" r="38792"/>
          <a:stretch>
            <a:fillRect/>
          </a:stretch>
        </p:blipFill>
        <p:spPr>
          <a:xfrm>
            <a:off x="0" y="0"/>
            <a:ext cx="3862229" cy="6858000"/>
          </a:xfrm>
          <a:prstGeom prst="rect">
            <a:avLst/>
          </a:prstGeom>
        </p:spPr>
      </p:pic>
      <p:sp>
        <p:nvSpPr>
          <p:cNvPr id="13" name="TextBox 13"/>
          <p:cNvSpPr txBox="1"/>
          <p:nvPr/>
        </p:nvSpPr>
        <p:spPr>
          <a:xfrm>
            <a:off x="5355901" y="1997707"/>
            <a:ext cx="4861145" cy="909544"/>
          </a:xfrm>
          <a:prstGeom prst="rect">
            <a:avLst/>
          </a:prstGeom>
        </p:spPr>
        <p:txBody>
          <a:bodyPr wrap="square" lIns="0" tIns="0" rIns="0" bIns="0" rtlCol="0" anchor="t">
            <a:spAutoFit/>
          </a:bodyPr>
          <a:lstStyle/>
          <a:p>
            <a:pPr algn="ctr">
              <a:lnSpc>
                <a:spcPts val="1817"/>
              </a:lnSpc>
              <a:spcBef>
                <a:spcPct val="0"/>
              </a:spcBef>
            </a:pPr>
            <a:r>
              <a:rPr lang="en-US" sz="1297" spc="389" dirty="0">
                <a:solidFill>
                  <a:srgbClr val="000000"/>
                </a:solidFill>
                <a:latin typeface="Avenir Book" panose="02000503020000020003" pitchFamily="2" charset="0"/>
              </a:rPr>
              <a:t>Experience a new level of performance with an award-winning PC. Built with the latest technology and highest quality components.</a:t>
            </a:r>
          </a:p>
        </p:txBody>
      </p:sp>
      <p:sp>
        <p:nvSpPr>
          <p:cNvPr id="14" name="TextBox 14"/>
          <p:cNvSpPr txBox="1"/>
          <p:nvPr/>
        </p:nvSpPr>
        <p:spPr>
          <a:xfrm>
            <a:off x="5355901" y="3462611"/>
            <a:ext cx="4861145" cy="1602042"/>
          </a:xfrm>
          <a:prstGeom prst="rect">
            <a:avLst/>
          </a:prstGeom>
        </p:spPr>
        <p:txBody>
          <a:bodyPr wrap="square" lIns="0" tIns="0" rIns="0" bIns="0" rtlCol="0" anchor="t">
            <a:spAutoFit/>
          </a:bodyPr>
          <a:lstStyle/>
          <a:p>
            <a:pPr algn="ctr">
              <a:lnSpc>
                <a:spcPts val="1817"/>
              </a:lnSpc>
              <a:spcBef>
                <a:spcPct val="0"/>
              </a:spcBef>
            </a:pPr>
            <a:r>
              <a:rPr lang="en-US" sz="1297" spc="389" dirty="0">
                <a:solidFill>
                  <a:srgbClr val="000000"/>
                </a:solidFill>
                <a:latin typeface="Avenir Book" panose="02000503020000020003" pitchFamily="2" charset="0"/>
              </a:rPr>
              <a:t>Our dedicated team tests every gaming computer with a series of stress-tests and benchmarks that analyze the processor, memory, graphics cards, storage, and even the power supply so that you can play with confidence. </a:t>
            </a:r>
          </a:p>
          <a:p>
            <a:pPr algn="ctr">
              <a:lnSpc>
                <a:spcPts val="1817"/>
              </a:lnSpc>
              <a:spcBef>
                <a:spcPct val="0"/>
              </a:spcBef>
            </a:pPr>
            <a:endParaRPr lang="en-US" sz="1297" spc="389" dirty="0">
              <a:solidFill>
                <a:srgbClr val="000000"/>
              </a:solidFill>
              <a:latin typeface="Avenir Book" panose="02000503020000020003" pitchFamily="2"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9CEC-A9CC-59A1-5438-D7B3CF97A51F}"/>
              </a:ext>
            </a:extLst>
          </p:cNvPr>
          <p:cNvSpPr>
            <a:spLocks noGrp="1"/>
          </p:cNvSpPr>
          <p:nvPr>
            <p:ph type="ctrTitle"/>
          </p:nvPr>
        </p:nvSpPr>
        <p:spPr/>
        <p:txBody>
          <a:bodyPr>
            <a:normAutofit/>
          </a:bodyPr>
          <a:lstStyle/>
          <a:p>
            <a:r>
              <a:rPr lang="en-US" sz="3600" b="1" spc="397" dirty="0">
                <a:solidFill>
                  <a:srgbClr val="064379"/>
                </a:solidFill>
                <a:latin typeface="Avenir Book" panose="02000503020000020003" pitchFamily="2" charset="0"/>
              </a:rPr>
              <a:t>NEXT GENERATION AUTOMATED SYSTEMS </a:t>
            </a:r>
            <a:endParaRPr lang="en-AE" sz="3200" b="1" dirty="0">
              <a:solidFill>
                <a:srgbClr val="064379"/>
              </a:solidFill>
              <a:latin typeface="Avenir Book" panose="02000503020000020003" pitchFamily="2" charset="0"/>
            </a:endParaRPr>
          </a:p>
        </p:txBody>
      </p:sp>
      <p:pic>
        <p:nvPicPr>
          <p:cNvPr id="4" name="Picture 2">
            <a:extLst>
              <a:ext uri="{FF2B5EF4-FFF2-40B4-BE49-F238E27FC236}">
                <a16:creationId xmlns:a16="http://schemas.microsoft.com/office/drawing/2014/main" id="{A320EFC1-30E2-BFB8-7300-BCB992F3B59F}"/>
              </a:ext>
            </a:extLst>
          </p:cNvPr>
          <p:cNvPicPr>
            <a:picLocks noChangeAspect="1"/>
          </p:cNvPicPr>
          <p:nvPr/>
        </p:nvPicPr>
        <p:blipFill>
          <a:blip r:embed="rId2"/>
          <a:srcRect l="2910" t="12765" r="127" b="5448"/>
          <a:stretch>
            <a:fillRect/>
          </a:stretch>
        </p:blipFill>
        <p:spPr>
          <a:xfrm>
            <a:off x="0" y="0"/>
            <a:ext cx="12192000" cy="4601980"/>
          </a:xfrm>
          <a:prstGeom prst="rect">
            <a:avLst/>
          </a:prstGeom>
        </p:spPr>
      </p:pic>
      <p:sp>
        <p:nvSpPr>
          <p:cNvPr id="5" name="TextBox 15">
            <a:extLst>
              <a:ext uri="{FF2B5EF4-FFF2-40B4-BE49-F238E27FC236}">
                <a16:creationId xmlns:a16="http://schemas.microsoft.com/office/drawing/2014/main" id="{FAE6C35C-7276-7516-B85F-D598C16EBCB1}"/>
              </a:ext>
            </a:extLst>
          </p:cNvPr>
          <p:cNvSpPr txBox="1"/>
          <p:nvPr/>
        </p:nvSpPr>
        <p:spPr>
          <a:xfrm>
            <a:off x="1587009" y="1613491"/>
            <a:ext cx="9017983" cy="957250"/>
          </a:xfrm>
          <a:prstGeom prst="rect">
            <a:avLst/>
          </a:prstGeom>
        </p:spPr>
        <p:txBody>
          <a:bodyPr lIns="0" tIns="0" rIns="0" bIns="0" rtlCol="0" anchor="t">
            <a:spAutoFit/>
          </a:bodyPr>
          <a:lstStyle/>
          <a:p>
            <a:pPr algn="ctr">
              <a:lnSpc>
                <a:spcPts val="7680"/>
              </a:lnSpc>
            </a:pPr>
            <a:r>
              <a:rPr lang="en-US" sz="6400" spc="1728" dirty="0">
                <a:solidFill>
                  <a:srgbClr val="FFFFFF"/>
                </a:solidFill>
                <a:latin typeface="Antic"/>
              </a:rPr>
              <a:t>A.I COMPUTING</a:t>
            </a:r>
          </a:p>
        </p:txBody>
      </p:sp>
      <p:sp>
        <p:nvSpPr>
          <p:cNvPr id="6" name="Subtitle 2">
            <a:extLst>
              <a:ext uri="{FF2B5EF4-FFF2-40B4-BE49-F238E27FC236}">
                <a16:creationId xmlns:a16="http://schemas.microsoft.com/office/drawing/2014/main" id="{9628EAC8-F6BF-6344-450F-8FD2831BA3BA}"/>
              </a:ext>
            </a:extLst>
          </p:cNvPr>
          <p:cNvSpPr txBox="1">
            <a:spLocks/>
          </p:cNvSpPr>
          <p:nvPr/>
        </p:nvSpPr>
        <p:spPr>
          <a:xfrm>
            <a:off x="9101046" y="5349632"/>
            <a:ext cx="2093096" cy="68405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r>
              <a:rPr lang="en-AE" b="1" spc="300" dirty="0">
                <a:solidFill>
                  <a:srgbClr val="002060"/>
                </a:solidFill>
                <a:latin typeface="Avenir Book" panose="02000503020000020003" pitchFamily="2" charset="0"/>
              </a:rPr>
              <a:t>VIPERA</a:t>
            </a:r>
          </a:p>
        </p:txBody>
      </p:sp>
      <p:pic>
        <p:nvPicPr>
          <p:cNvPr id="7" name="Picture 16">
            <a:extLst>
              <a:ext uri="{FF2B5EF4-FFF2-40B4-BE49-F238E27FC236}">
                <a16:creationId xmlns:a16="http://schemas.microsoft.com/office/drawing/2014/main" id="{945EAA8B-4864-B96D-AFF5-D74B94F3544D}"/>
              </a:ext>
            </a:extLst>
          </p:cNvPr>
          <p:cNvPicPr>
            <a:picLocks noChangeAspect="1"/>
          </p:cNvPicPr>
          <p:nvPr/>
        </p:nvPicPr>
        <p:blipFill>
          <a:blip r:embed="rId3"/>
          <a:srcRect l="3335" r="69899"/>
          <a:stretch>
            <a:fillRect/>
          </a:stretch>
        </p:blipFill>
        <p:spPr>
          <a:xfrm>
            <a:off x="8755401" y="5482821"/>
            <a:ext cx="421846" cy="417672"/>
          </a:xfrm>
          <a:prstGeom prst="rect">
            <a:avLst/>
          </a:prstGeom>
        </p:spPr>
      </p:pic>
    </p:spTree>
    <p:extLst>
      <p:ext uri="{BB962C8B-B14F-4D97-AF65-F5344CB8AC3E}">
        <p14:creationId xmlns:p14="http://schemas.microsoft.com/office/powerpoint/2010/main" val="485089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3399824" y="-3443347"/>
            <a:ext cx="5392351" cy="12192003"/>
          </a:xfrm>
          <a:prstGeom prst="rect">
            <a:avLst/>
          </a:prstGeom>
          <a:solidFill>
            <a:srgbClr val="F3F7FA"/>
          </a:solidFill>
        </p:spPr>
      </p:sp>
      <p:pic>
        <p:nvPicPr>
          <p:cNvPr id="3" name="Picture 3"/>
          <p:cNvPicPr>
            <a:picLocks noChangeAspect="1"/>
          </p:cNvPicPr>
          <p:nvPr/>
        </p:nvPicPr>
        <p:blipFill>
          <a:blip r:embed="rId2">
            <a:alphaModFix amt="16000"/>
          </a:blip>
          <a:srcRect l="45736" r="43975"/>
          <a:stretch>
            <a:fillRect/>
          </a:stretch>
        </p:blipFill>
        <p:spPr>
          <a:xfrm rot="5400000">
            <a:off x="5341415" y="7416"/>
            <a:ext cx="1509171" cy="12191999"/>
          </a:xfrm>
          <a:prstGeom prst="rect">
            <a:avLst/>
          </a:prstGeom>
        </p:spPr>
      </p:pic>
      <p:sp>
        <p:nvSpPr>
          <p:cNvPr id="4" name="TextBox 4"/>
          <p:cNvSpPr txBox="1"/>
          <p:nvPr/>
        </p:nvSpPr>
        <p:spPr>
          <a:xfrm>
            <a:off x="2762364" y="596900"/>
            <a:ext cx="6667273" cy="494559"/>
          </a:xfrm>
          <a:prstGeom prst="rect">
            <a:avLst/>
          </a:prstGeom>
        </p:spPr>
        <p:txBody>
          <a:bodyPr lIns="0" tIns="0" rIns="0" bIns="0" rtlCol="0" anchor="t">
            <a:spAutoFit/>
          </a:bodyPr>
          <a:lstStyle/>
          <a:p>
            <a:pPr algn="ctr">
              <a:lnSpc>
                <a:spcPts val="4200"/>
              </a:lnSpc>
            </a:pPr>
            <a:r>
              <a:rPr lang="en-US" sz="2400" b="1" spc="621" dirty="0">
                <a:solidFill>
                  <a:srgbClr val="064379"/>
                </a:solidFill>
                <a:latin typeface="Avenir Book" panose="02000503020000020003" pitchFamily="2" charset="0"/>
              </a:rPr>
              <a:t>Tomorrow's Technology Today</a:t>
            </a:r>
          </a:p>
        </p:txBody>
      </p:sp>
      <p:sp>
        <p:nvSpPr>
          <p:cNvPr id="10" name="TextBox 10"/>
          <p:cNvSpPr txBox="1"/>
          <p:nvPr/>
        </p:nvSpPr>
        <p:spPr>
          <a:xfrm>
            <a:off x="1560628" y="2042133"/>
            <a:ext cx="9070744" cy="2756204"/>
          </a:xfrm>
          <a:prstGeom prst="rect">
            <a:avLst/>
          </a:prstGeom>
        </p:spPr>
        <p:txBody>
          <a:bodyPr lIns="0" tIns="0" rIns="0" bIns="0" rtlCol="0" anchor="t">
            <a:spAutoFit/>
          </a:bodyPr>
          <a:lstStyle/>
          <a:p>
            <a:pPr algn="ctr">
              <a:lnSpc>
                <a:spcPts val="1817"/>
              </a:lnSpc>
              <a:spcBef>
                <a:spcPct val="0"/>
              </a:spcBef>
            </a:pPr>
            <a:r>
              <a:rPr lang="en-US" sz="1297" spc="245" dirty="0">
                <a:solidFill>
                  <a:srgbClr val="000000"/>
                </a:solidFill>
                <a:latin typeface="Avenir Book" panose="02000503020000020003" pitchFamily="2" charset="0"/>
              </a:rPr>
              <a:t>Artificial intelligence (AI), once the subject of people’s imaginations and main plot of science fiction movies for decades, is no longer a piece of fiction, but rather commonplace among people’s daily lives whether they realize it or not. </a:t>
            </a:r>
          </a:p>
          <a:p>
            <a:pPr algn="ctr">
              <a:lnSpc>
                <a:spcPts val="1817"/>
              </a:lnSpc>
              <a:spcBef>
                <a:spcPct val="0"/>
              </a:spcBef>
            </a:pPr>
            <a:endParaRPr lang="en-US" sz="1297" spc="245" dirty="0">
              <a:solidFill>
                <a:srgbClr val="000000"/>
              </a:solidFill>
              <a:latin typeface="Avenir Book" panose="02000503020000020003" pitchFamily="2" charset="0"/>
            </a:endParaRPr>
          </a:p>
          <a:p>
            <a:pPr algn="ctr">
              <a:lnSpc>
                <a:spcPts val="1817"/>
              </a:lnSpc>
              <a:spcBef>
                <a:spcPct val="0"/>
              </a:spcBef>
            </a:pPr>
            <a:r>
              <a:rPr lang="en-US" sz="1297" spc="245" dirty="0">
                <a:solidFill>
                  <a:srgbClr val="000000"/>
                </a:solidFill>
                <a:latin typeface="Avenir Book" panose="02000503020000020003" pitchFamily="2" charset="0"/>
              </a:rPr>
              <a:t>AI refers to the ability of a computer or machine to mimic the competencies of the human mind, which often learns from previous experiences to understand and respond to language, decisions, and problems. </a:t>
            </a:r>
          </a:p>
          <a:p>
            <a:pPr algn="ctr">
              <a:lnSpc>
                <a:spcPts val="1817"/>
              </a:lnSpc>
              <a:spcBef>
                <a:spcPct val="0"/>
              </a:spcBef>
            </a:pPr>
            <a:endParaRPr lang="en-US" sz="1297" spc="245" dirty="0">
              <a:solidFill>
                <a:srgbClr val="000000"/>
              </a:solidFill>
              <a:latin typeface="Avenir Book" panose="02000503020000020003" pitchFamily="2" charset="0"/>
            </a:endParaRPr>
          </a:p>
          <a:p>
            <a:pPr algn="ctr">
              <a:lnSpc>
                <a:spcPts val="1817"/>
              </a:lnSpc>
              <a:spcBef>
                <a:spcPct val="0"/>
              </a:spcBef>
            </a:pPr>
            <a:r>
              <a:rPr lang="en-US" sz="1297" spc="245" dirty="0">
                <a:solidFill>
                  <a:srgbClr val="000000"/>
                </a:solidFill>
                <a:latin typeface="Avenir Book" panose="02000503020000020003" pitchFamily="2" charset="0"/>
              </a:rPr>
              <a:t>These AI capabilities, such as computer vision and conversational interfaces, have become embedded throughout various industries’ standard business processes. The industries that have become prominent for AI adoption in organizations include high tech and telecommunications, financial services, and healthcare and pharmaceutical.</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alphaModFix amt="69000"/>
          </a:blip>
          <a:srcRect r="9178"/>
          <a:stretch>
            <a:fillRect/>
          </a:stretch>
        </p:blipFill>
        <p:spPr>
          <a:xfrm>
            <a:off x="2704390" y="-4760"/>
            <a:ext cx="9487609" cy="6862760"/>
          </a:xfrm>
          <a:prstGeom prst="rect">
            <a:avLst/>
          </a:prstGeom>
        </p:spPr>
      </p:pic>
      <p:sp>
        <p:nvSpPr>
          <p:cNvPr id="15" name="Rectangle 14">
            <a:extLst>
              <a:ext uri="{FF2B5EF4-FFF2-40B4-BE49-F238E27FC236}">
                <a16:creationId xmlns:a16="http://schemas.microsoft.com/office/drawing/2014/main" id="{C0DACE8E-CCC8-1F34-DB5A-EEEF44EAD8DB}"/>
              </a:ext>
            </a:extLst>
          </p:cNvPr>
          <p:cNvSpPr/>
          <p:nvPr/>
        </p:nvSpPr>
        <p:spPr>
          <a:xfrm>
            <a:off x="0" y="0"/>
            <a:ext cx="8851692" cy="68580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 y="5716989"/>
            <a:ext cx="1141011" cy="1141011"/>
          </a:xfrm>
          <a:prstGeom prst="rect">
            <a:avLst/>
          </a:prstGeom>
        </p:spPr>
      </p:pic>
      <p:pic>
        <p:nvPicPr>
          <p:cNvPr id="7" name="Picture 7"/>
          <p:cNvPicPr>
            <a:picLocks noChangeAspect="1"/>
          </p:cNvPicPr>
          <p:nvPr/>
        </p:nvPicPr>
        <p:blipFill>
          <a:blip r:embed="rId5">
            <a:alphaModFix amt="9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30630" y="-125043"/>
            <a:ext cx="4048957" cy="6478332"/>
          </a:xfrm>
          <a:prstGeom prst="rect">
            <a:avLst/>
          </a:prstGeom>
        </p:spPr>
      </p:pic>
      <p:sp>
        <p:nvSpPr>
          <p:cNvPr id="8" name="TextBox 8"/>
          <p:cNvSpPr txBox="1"/>
          <p:nvPr/>
        </p:nvSpPr>
        <p:spPr>
          <a:xfrm>
            <a:off x="742012" y="812953"/>
            <a:ext cx="6941916" cy="421782"/>
          </a:xfrm>
          <a:prstGeom prst="rect">
            <a:avLst/>
          </a:prstGeom>
        </p:spPr>
        <p:txBody>
          <a:bodyPr wrap="square" lIns="0" tIns="0" rIns="0" bIns="0" rtlCol="0" anchor="t">
            <a:spAutoFit/>
          </a:bodyPr>
          <a:lstStyle/>
          <a:p>
            <a:pPr algn="ctr">
              <a:lnSpc>
                <a:spcPts val="3360"/>
              </a:lnSpc>
            </a:pPr>
            <a:r>
              <a:rPr lang="en-US" sz="2800" spc="689" dirty="0">
                <a:solidFill>
                  <a:srgbClr val="074379"/>
                </a:solidFill>
                <a:latin typeface="Antic"/>
              </a:rPr>
              <a:t>GLOBAL AI MARKET IN 2021</a:t>
            </a:r>
          </a:p>
        </p:txBody>
      </p:sp>
      <p:sp>
        <p:nvSpPr>
          <p:cNvPr id="10" name="TextBox 10"/>
          <p:cNvSpPr txBox="1"/>
          <p:nvPr/>
        </p:nvSpPr>
        <p:spPr>
          <a:xfrm>
            <a:off x="760635" y="1048986"/>
            <a:ext cx="5212755" cy="4103431"/>
          </a:xfrm>
          <a:prstGeom prst="rect">
            <a:avLst/>
          </a:prstGeom>
        </p:spPr>
        <p:txBody>
          <a:bodyPr lIns="0" tIns="0" rIns="0" bIns="0" rtlCol="0" anchor="t">
            <a:spAutoFit/>
          </a:bodyPr>
          <a:lstStyle/>
          <a:p>
            <a:pPr algn="ctr">
              <a:lnSpc>
                <a:spcPts val="34064"/>
              </a:lnSpc>
            </a:pPr>
            <a:r>
              <a:rPr lang="en-US" sz="24331" spc="-1873" dirty="0">
                <a:solidFill>
                  <a:srgbClr val="074379">
                    <a:alpha val="90980"/>
                  </a:srgbClr>
                </a:solidFill>
                <a:latin typeface="Antic"/>
              </a:rPr>
              <a:t>327 </a:t>
            </a:r>
          </a:p>
        </p:txBody>
      </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27076" y="2755404"/>
            <a:ext cx="1200470" cy="1200470"/>
          </a:xfrm>
          <a:prstGeom prst="rect">
            <a:avLst/>
          </a:prstGeom>
        </p:spPr>
      </p:pic>
      <p:sp>
        <p:nvSpPr>
          <p:cNvPr id="14" name="TextBox 14"/>
          <p:cNvSpPr txBox="1"/>
          <p:nvPr/>
        </p:nvSpPr>
        <p:spPr>
          <a:xfrm>
            <a:off x="5340678" y="3003517"/>
            <a:ext cx="1186869" cy="807913"/>
          </a:xfrm>
          <a:prstGeom prst="rect">
            <a:avLst/>
          </a:prstGeom>
        </p:spPr>
        <p:txBody>
          <a:bodyPr lIns="0" tIns="0" rIns="0" bIns="0" rtlCol="0" anchor="t">
            <a:spAutoFit/>
          </a:bodyPr>
          <a:lstStyle/>
          <a:p>
            <a:pPr algn="ctr">
              <a:lnSpc>
                <a:spcPts val="2103"/>
              </a:lnSpc>
            </a:pPr>
            <a:r>
              <a:rPr lang="en-US" sz="1753" spc="559">
                <a:solidFill>
                  <a:srgbClr val="074379"/>
                </a:solidFill>
                <a:latin typeface="Antic Bold"/>
              </a:rPr>
              <a:t>Billion Dollars</a:t>
            </a:r>
            <a:r>
              <a:rPr lang="en-US" sz="1753" spc="559">
                <a:solidFill>
                  <a:srgbClr val="074379"/>
                </a:solidFill>
                <a:latin typeface="Antic"/>
              </a:rPr>
              <a:t> USD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alphaModFix amt="70000"/>
          </a:blip>
          <a:srcRect r="19475"/>
          <a:stretch>
            <a:fillRect/>
          </a:stretch>
        </p:blipFill>
        <p:spPr>
          <a:xfrm>
            <a:off x="4228629" y="-1"/>
            <a:ext cx="7963371" cy="6858000"/>
          </a:xfrm>
          <a:prstGeom prst="rect">
            <a:avLst/>
          </a:prstGeom>
        </p:spPr>
      </p:pic>
      <p:sp>
        <p:nvSpPr>
          <p:cNvPr id="2" name="AutoShape 2"/>
          <p:cNvSpPr/>
          <p:nvPr/>
        </p:nvSpPr>
        <p:spPr>
          <a:xfrm rot="5400000">
            <a:off x="41223" y="-41221"/>
            <a:ext cx="6858000" cy="6940446"/>
          </a:xfrm>
          <a:prstGeom prst="rect">
            <a:avLst/>
          </a:prstGeom>
          <a:solidFill>
            <a:srgbClr val="F3F7FA"/>
          </a:solidFill>
        </p:spPr>
      </p:sp>
      <p:sp>
        <p:nvSpPr>
          <p:cNvPr id="9" name="TextBox 9"/>
          <p:cNvSpPr txBox="1"/>
          <p:nvPr/>
        </p:nvSpPr>
        <p:spPr>
          <a:xfrm>
            <a:off x="-218872" y="628650"/>
            <a:ext cx="7298540" cy="480773"/>
          </a:xfrm>
          <a:prstGeom prst="rect">
            <a:avLst/>
          </a:prstGeom>
        </p:spPr>
        <p:txBody>
          <a:bodyPr lIns="0" tIns="0" rIns="0" bIns="0" rtlCol="0" anchor="t">
            <a:spAutoFit/>
          </a:bodyPr>
          <a:lstStyle/>
          <a:p>
            <a:pPr algn="ctr">
              <a:lnSpc>
                <a:spcPts val="3920"/>
              </a:lnSpc>
              <a:spcBef>
                <a:spcPct val="0"/>
              </a:spcBef>
            </a:pPr>
            <a:r>
              <a:rPr lang="en-US" sz="2800" b="1" spc="840" dirty="0">
                <a:solidFill>
                  <a:srgbClr val="074379"/>
                </a:solidFill>
                <a:latin typeface="Avenir Book" panose="02000503020000020003" pitchFamily="2" charset="0"/>
              </a:rPr>
              <a:t>BREAKING BOUNDARIES</a:t>
            </a:r>
          </a:p>
        </p:txBody>
      </p:sp>
      <p:sp>
        <p:nvSpPr>
          <p:cNvPr id="11" name="TextBox 11"/>
          <p:cNvSpPr txBox="1"/>
          <p:nvPr/>
        </p:nvSpPr>
        <p:spPr>
          <a:xfrm>
            <a:off x="760849" y="1919936"/>
            <a:ext cx="5339099" cy="2669129"/>
          </a:xfrm>
          <a:prstGeom prst="rect">
            <a:avLst/>
          </a:prstGeom>
        </p:spPr>
        <p:txBody>
          <a:bodyPr lIns="0" tIns="0" rIns="0" bIns="0" rtlCol="0" anchor="t">
            <a:spAutoFit/>
          </a:bodyPr>
          <a:lstStyle/>
          <a:p>
            <a:pPr algn="ctr">
              <a:lnSpc>
                <a:spcPct val="150000"/>
              </a:lnSpc>
              <a:spcBef>
                <a:spcPct val="0"/>
              </a:spcBef>
            </a:pPr>
            <a:r>
              <a:rPr lang="en-US" sz="1297" spc="350" dirty="0">
                <a:solidFill>
                  <a:srgbClr val="064379"/>
                </a:solidFill>
                <a:latin typeface="Avenir Book" panose="02000503020000020003" pitchFamily="2" charset="0"/>
              </a:rPr>
              <a:t>Our fully integrated AI platform enables a diverse portfolio of machine learning products and services across industries that work seamlessly together to create AI at scale.</a:t>
            </a:r>
          </a:p>
          <a:p>
            <a:pPr algn="ctr">
              <a:lnSpc>
                <a:spcPct val="150000"/>
              </a:lnSpc>
              <a:spcBef>
                <a:spcPct val="0"/>
              </a:spcBef>
            </a:pPr>
            <a:endParaRPr lang="en-US" sz="1297" spc="350" dirty="0">
              <a:solidFill>
                <a:srgbClr val="064379"/>
              </a:solidFill>
              <a:latin typeface="Avenir Book" panose="02000503020000020003" pitchFamily="2" charset="0"/>
            </a:endParaRPr>
          </a:p>
          <a:p>
            <a:pPr algn="ctr">
              <a:lnSpc>
                <a:spcPct val="150000"/>
              </a:lnSpc>
              <a:spcBef>
                <a:spcPct val="0"/>
              </a:spcBef>
            </a:pPr>
            <a:r>
              <a:rPr lang="en-US" sz="1297" spc="350" dirty="0">
                <a:solidFill>
                  <a:srgbClr val="064379"/>
                </a:solidFill>
                <a:latin typeface="Avenir Book" panose="02000503020000020003" pitchFamily="2" charset="0"/>
              </a:rPr>
              <a:t>No matter the task or workload, our integrated AI systems can help break boundaries.</a:t>
            </a:r>
          </a:p>
        </p:txBody>
      </p:sp>
      <p:sp>
        <p:nvSpPr>
          <p:cNvPr id="12" name="TextBox 12"/>
          <p:cNvSpPr txBox="1"/>
          <p:nvPr/>
        </p:nvSpPr>
        <p:spPr>
          <a:xfrm>
            <a:off x="858648" y="4962439"/>
            <a:ext cx="5143500" cy="874278"/>
          </a:xfrm>
          <a:prstGeom prst="rect">
            <a:avLst/>
          </a:prstGeom>
        </p:spPr>
        <p:txBody>
          <a:bodyPr lIns="0" tIns="0" rIns="0" bIns="0" rtlCol="0" anchor="t">
            <a:spAutoFit/>
          </a:bodyPr>
          <a:lstStyle/>
          <a:p>
            <a:pPr algn="ctr">
              <a:lnSpc>
                <a:spcPct val="150000"/>
              </a:lnSpc>
              <a:spcBef>
                <a:spcPct val="0"/>
              </a:spcBef>
            </a:pPr>
            <a:r>
              <a:rPr lang="en-US" sz="1300" spc="371" dirty="0">
                <a:solidFill>
                  <a:srgbClr val="064379"/>
                </a:solidFill>
                <a:latin typeface="Avenir Book" panose="02000503020000020003" pitchFamily="2" charset="0"/>
              </a:rPr>
              <a:t>We combine AI capabilities with world class technology to enable organizations to solve a broader set of challenges.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54CEB4-7B5B-9B66-E8F7-B10DE5CCCA18}"/>
              </a:ext>
            </a:extLst>
          </p:cNvPr>
          <p:cNvSpPr>
            <a:spLocks noGrp="1"/>
          </p:cNvSpPr>
          <p:nvPr>
            <p:ph type="subTitle" idx="1"/>
          </p:nvPr>
        </p:nvSpPr>
        <p:spPr/>
        <p:txBody>
          <a:bodyPr/>
          <a:lstStyle/>
          <a:p>
            <a:r>
              <a:rPr lang="en-US" sz="1800" b="1" i="0" dirty="0">
                <a:solidFill>
                  <a:srgbClr val="064379"/>
                </a:solidFill>
                <a:effectLst/>
                <a:latin typeface="Avenir Book" panose="02000503020000020003" pitchFamily="2" charset="0"/>
              </a:rPr>
              <a:t>– Peter Thiel, co-founder of PayPal</a:t>
            </a:r>
            <a:endParaRPr lang="en-AE" dirty="0">
              <a:solidFill>
                <a:srgbClr val="064379"/>
              </a:solidFill>
            </a:endParaRPr>
          </a:p>
        </p:txBody>
      </p:sp>
      <p:pic>
        <p:nvPicPr>
          <p:cNvPr id="4" name="Picture 3">
            <a:extLst>
              <a:ext uri="{FF2B5EF4-FFF2-40B4-BE49-F238E27FC236}">
                <a16:creationId xmlns:a16="http://schemas.microsoft.com/office/drawing/2014/main" id="{7DA75493-91F9-1177-8303-A9CF84B67344}"/>
              </a:ext>
            </a:extLst>
          </p:cNvPr>
          <p:cNvPicPr>
            <a:picLocks noChangeAspect="1"/>
          </p:cNvPicPr>
          <p:nvPr/>
        </p:nvPicPr>
        <p:blipFill>
          <a:blip r:embed="rId2"/>
          <a:stretch>
            <a:fillRect/>
          </a:stretch>
        </p:blipFill>
        <p:spPr>
          <a:xfrm>
            <a:off x="0" y="0"/>
            <a:ext cx="12192000" cy="4615543"/>
          </a:xfrm>
          <a:prstGeom prst="rect">
            <a:avLst/>
          </a:prstGeom>
        </p:spPr>
      </p:pic>
      <p:sp>
        <p:nvSpPr>
          <p:cNvPr id="5" name="TextBox 9">
            <a:extLst>
              <a:ext uri="{FF2B5EF4-FFF2-40B4-BE49-F238E27FC236}">
                <a16:creationId xmlns:a16="http://schemas.microsoft.com/office/drawing/2014/main" id="{0C1862BD-0958-7B49-4B46-AFFCBE129944}"/>
              </a:ext>
            </a:extLst>
          </p:cNvPr>
          <p:cNvSpPr txBox="1"/>
          <p:nvPr/>
        </p:nvSpPr>
        <p:spPr>
          <a:xfrm>
            <a:off x="748091" y="963321"/>
            <a:ext cx="11062909" cy="1287275"/>
          </a:xfrm>
          <a:prstGeom prst="rect">
            <a:avLst/>
          </a:prstGeom>
        </p:spPr>
        <p:txBody>
          <a:bodyPr wrap="square" lIns="0" tIns="0" rIns="0" bIns="0" rtlCol="0" anchor="t">
            <a:spAutoFit/>
          </a:bodyPr>
          <a:lstStyle/>
          <a:p>
            <a:pPr algn="ctr">
              <a:lnSpc>
                <a:spcPts val="11519"/>
              </a:lnSpc>
            </a:pPr>
            <a:r>
              <a:rPr lang="en-US" sz="4400" b="1" spc="2745" dirty="0">
                <a:solidFill>
                  <a:srgbClr val="FFFFFF"/>
                </a:solidFill>
                <a:latin typeface="Avenir Book" panose="02000503020000020003" pitchFamily="2" charset="0"/>
              </a:rPr>
              <a:t>CRYPTOCURRENCY</a:t>
            </a:r>
          </a:p>
        </p:txBody>
      </p:sp>
      <p:sp>
        <p:nvSpPr>
          <p:cNvPr id="6" name="TextBox 5">
            <a:extLst>
              <a:ext uri="{FF2B5EF4-FFF2-40B4-BE49-F238E27FC236}">
                <a16:creationId xmlns:a16="http://schemas.microsoft.com/office/drawing/2014/main" id="{71BA032E-D2B5-0B4F-08A4-8A0AD8523E73}"/>
              </a:ext>
            </a:extLst>
          </p:cNvPr>
          <p:cNvSpPr txBox="1"/>
          <p:nvPr/>
        </p:nvSpPr>
        <p:spPr>
          <a:xfrm>
            <a:off x="997858" y="5290185"/>
            <a:ext cx="6096000" cy="1015663"/>
          </a:xfrm>
          <a:prstGeom prst="rect">
            <a:avLst/>
          </a:prstGeom>
          <a:noFill/>
        </p:spPr>
        <p:txBody>
          <a:bodyPr wrap="square">
            <a:spAutoFit/>
          </a:bodyPr>
          <a:lstStyle/>
          <a:p>
            <a:pPr algn="r"/>
            <a:r>
              <a:rPr lang="en-US" sz="2000" b="1" i="0" dirty="0">
                <a:solidFill>
                  <a:srgbClr val="064379"/>
                </a:solidFill>
                <a:effectLst/>
                <a:latin typeface="Avenir Book" panose="02000503020000020003" pitchFamily="2" charset="0"/>
              </a:rPr>
              <a:t>“I do think Bitcoin is the first [encrypted money] that has the potential to do something like change the world.” </a:t>
            </a:r>
          </a:p>
        </p:txBody>
      </p:sp>
    </p:spTree>
    <p:extLst>
      <p:ext uri="{BB962C8B-B14F-4D97-AF65-F5344CB8AC3E}">
        <p14:creationId xmlns:p14="http://schemas.microsoft.com/office/powerpoint/2010/main" val="2851676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9F08D1-1C39-8C0A-9A04-5AA8C899C527}"/>
              </a:ext>
            </a:extLst>
          </p:cNvPr>
          <p:cNvSpPr/>
          <p:nvPr/>
        </p:nvSpPr>
        <p:spPr>
          <a:xfrm>
            <a:off x="0" y="0"/>
            <a:ext cx="12192000" cy="6858000"/>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7" name="TextBox 7"/>
          <p:cNvSpPr txBox="1"/>
          <p:nvPr/>
        </p:nvSpPr>
        <p:spPr>
          <a:xfrm>
            <a:off x="2446730" y="781050"/>
            <a:ext cx="7298540" cy="480773"/>
          </a:xfrm>
          <a:prstGeom prst="rect">
            <a:avLst/>
          </a:prstGeom>
        </p:spPr>
        <p:txBody>
          <a:bodyPr lIns="0" tIns="0" rIns="0" bIns="0" rtlCol="0" anchor="t">
            <a:spAutoFit/>
          </a:bodyPr>
          <a:lstStyle/>
          <a:p>
            <a:pPr algn="ctr">
              <a:lnSpc>
                <a:spcPts val="3920"/>
              </a:lnSpc>
              <a:spcBef>
                <a:spcPct val="0"/>
              </a:spcBef>
            </a:pPr>
            <a:r>
              <a:rPr lang="en-US" sz="2800" b="1" spc="840" dirty="0">
                <a:solidFill>
                  <a:srgbClr val="074379"/>
                </a:solidFill>
                <a:latin typeface="Avenir Book" panose="02000503020000020003" pitchFamily="2" charset="0"/>
              </a:rPr>
              <a:t>NO MOUNTAIN TO STEEP</a:t>
            </a:r>
          </a:p>
        </p:txBody>
      </p:sp>
      <p:sp>
        <p:nvSpPr>
          <p:cNvPr id="9" name="TextBox 9"/>
          <p:cNvSpPr txBox="1"/>
          <p:nvPr/>
        </p:nvSpPr>
        <p:spPr>
          <a:xfrm>
            <a:off x="1975650" y="1839074"/>
            <a:ext cx="8240701" cy="851323"/>
          </a:xfrm>
          <a:prstGeom prst="rect">
            <a:avLst/>
          </a:prstGeom>
        </p:spPr>
        <p:txBody>
          <a:bodyPr lIns="0" tIns="0" rIns="0" bIns="0" rtlCol="0" anchor="t">
            <a:spAutoFit/>
          </a:bodyPr>
          <a:lstStyle/>
          <a:p>
            <a:pPr algn="ctr">
              <a:lnSpc>
                <a:spcPct val="150000"/>
              </a:lnSpc>
            </a:pPr>
            <a:r>
              <a:rPr lang="en-US" sz="1266" spc="341" dirty="0">
                <a:solidFill>
                  <a:srgbClr val="000000"/>
                </a:solidFill>
                <a:latin typeface="Avenir Book" panose="02000503020000020003" pitchFamily="2" charset="0"/>
              </a:rPr>
              <a:t>Our AI systems can tackle any task </a:t>
            </a:r>
            <a:r>
              <a:rPr lang="en-US" sz="1266" spc="341" dirty="0" err="1">
                <a:solidFill>
                  <a:srgbClr val="000000"/>
                </a:solidFill>
                <a:latin typeface="Avenir Book" panose="02000503020000020003" pitchFamily="2" charset="0"/>
              </a:rPr>
              <a:t>wether</a:t>
            </a:r>
            <a:r>
              <a:rPr lang="en-US" sz="1266" spc="341" dirty="0">
                <a:solidFill>
                  <a:srgbClr val="000000"/>
                </a:solidFill>
                <a:latin typeface="Avenir Book" panose="02000503020000020003" pitchFamily="2" charset="0"/>
              </a:rPr>
              <a:t> its data collection, language processing, unstructured data analysis, speech recognition and much more.</a:t>
            </a:r>
          </a:p>
        </p:txBody>
      </p:sp>
      <p:sp>
        <p:nvSpPr>
          <p:cNvPr id="10" name="TextBox 10"/>
          <p:cNvSpPr txBox="1"/>
          <p:nvPr/>
        </p:nvSpPr>
        <p:spPr>
          <a:xfrm>
            <a:off x="2288282" y="2860160"/>
            <a:ext cx="7615436" cy="3481081"/>
          </a:xfrm>
          <a:prstGeom prst="rect">
            <a:avLst/>
          </a:prstGeom>
        </p:spPr>
        <p:txBody>
          <a:bodyPr lIns="0" tIns="0" rIns="0" bIns="0" rtlCol="0" anchor="t">
            <a:spAutoFit/>
          </a:bodyPr>
          <a:lstStyle/>
          <a:p>
            <a:pPr algn="ctr">
              <a:lnSpc>
                <a:spcPct val="150000"/>
              </a:lnSpc>
            </a:pPr>
            <a:r>
              <a:rPr lang="en-US" sz="1266" spc="301" dirty="0">
                <a:solidFill>
                  <a:srgbClr val="000000"/>
                </a:solidFill>
                <a:latin typeface="Avenir Book" panose="02000503020000020003" pitchFamily="2" charset="0"/>
              </a:rPr>
              <a:t>By building some of the best AI protocols in the industry we help businesses and partners streamline their workflow to optimize efficiencies across their entire sector. </a:t>
            </a:r>
          </a:p>
          <a:p>
            <a:pPr algn="ctr">
              <a:lnSpc>
                <a:spcPct val="150000"/>
              </a:lnSpc>
            </a:pPr>
            <a:endParaRPr lang="en-US" sz="1266" spc="301" dirty="0">
              <a:solidFill>
                <a:srgbClr val="000000"/>
              </a:solidFill>
              <a:latin typeface="Avenir Book" panose="02000503020000020003" pitchFamily="2" charset="0"/>
            </a:endParaRPr>
          </a:p>
          <a:p>
            <a:pPr algn="ctr">
              <a:lnSpc>
                <a:spcPct val="150000"/>
              </a:lnSpc>
            </a:pPr>
            <a:r>
              <a:rPr lang="en-US" sz="1266" spc="301" dirty="0">
                <a:solidFill>
                  <a:srgbClr val="000000"/>
                </a:solidFill>
                <a:latin typeface="Avenir Book" panose="02000503020000020003" pitchFamily="2" charset="0"/>
              </a:rPr>
              <a:t>Day and night our engineers are busy designing one-of-a-kind optimal network topologies to surpass industry standards. </a:t>
            </a:r>
          </a:p>
          <a:p>
            <a:pPr algn="ctr">
              <a:lnSpc>
                <a:spcPct val="150000"/>
              </a:lnSpc>
            </a:pPr>
            <a:endParaRPr lang="en-US" sz="1266" spc="301" dirty="0">
              <a:solidFill>
                <a:srgbClr val="000000"/>
              </a:solidFill>
              <a:latin typeface="Avenir Book" panose="02000503020000020003" pitchFamily="2" charset="0"/>
            </a:endParaRPr>
          </a:p>
          <a:p>
            <a:pPr algn="ctr">
              <a:lnSpc>
                <a:spcPct val="150000"/>
              </a:lnSpc>
            </a:pPr>
            <a:r>
              <a:rPr lang="en-US" sz="1266" spc="301" dirty="0">
                <a:solidFill>
                  <a:srgbClr val="000000"/>
                </a:solidFill>
                <a:latin typeface="Avenir Book" panose="02000503020000020003" pitchFamily="2" charset="0"/>
              </a:rPr>
              <a:t>You might be looking for traditional AI systems or be in the market for custom designed models to do something extremely special, whatever it is you need, you can rest assured that we have you covered. </a:t>
            </a:r>
          </a:p>
          <a:p>
            <a:pPr algn="ctr">
              <a:lnSpc>
                <a:spcPct val="150000"/>
              </a:lnSpc>
            </a:pPr>
            <a:endParaRPr lang="en-US" sz="1266" spc="301" dirty="0">
              <a:solidFill>
                <a:srgbClr val="000000"/>
              </a:solidFill>
              <a:latin typeface="Avenir Book" panose="02000503020000020003" pitchFamily="2"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9559-B21C-CFDB-6B27-956A8D72C456}"/>
              </a:ext>
            </a:extLst>
          </p:cNvPr>
          <p:cNvSpPr>
            <a:spLocks noGrp="1"/>
          </p:cNvSpPr>
          <p:nvPr>
            <p:ph type="ctrTitle"/>
          </p:nvPr>
        </p:nvSpPr>
        <p:spPr/>
        <p:txBody>
          <a:bodyPr>
            <a:normAutofit/>
          </a:bodyPr>
          <a:lstStyle/>
          <a:p>
            <a:r>
              <a:rPr lang="en-US" sz="4000" b="1" spc="397" dirty="0">
                <a:solidFill>
                  <a:srgbClr val="064379"/>
                </a:solidFill>
                <a:latin typeface="Avenir Book" panose="02000503020000020003" pitchFamily="2" charset="0"/>
              </a:rPr>
              <a:t>BE THE CHANGE, BE A CRYPTO PIONEER</a:t>
            </a:r>
            <a:endParaRPr lang="en-AE" sz="4000" b="1" dirty="0">
              <a:solidFill>
                <a:srgbClr val="064379"/>
              </a:solidFill>
              <a:latin typeface="Avenir Book" panose="02000503020000020003" pitchFamily="2" charset="0"/>
            </a:endParaRPr>
          </a:p>
        </p:txBody>
      </p:sp>
      <p:pic>
        <p:nvPicPr>
          <p:cNvPr id="4" name="Picture 2">
            <a:extLst>
              <a:ext uri="{FF2B5EF4-FFF2-40B4-BE49-F238E27FC236}">
                <a16:creationId xmlns:a16="http://schemas.microsoft.com/office/drawing/2014/main" id="{CE9B81BE-B226-F1AE-7284-0D404BF279D8}"/>
              </a:ext>
            </a:extLst>
          </p:cNvPr>
          <p:cNvPicPr>
            <a:picLocks noChangeAspect="1"/>
          </p:cNvPicPr>
          <p:nvPr/>
        </p:nvPicPr>
        <p:blipFill>
          <a:blip r:embed="rId2"/>
          <a:srcRect t="33330" b="16669"/>
          <a:stretch>
            <a:fillRect/>
          </a:stretch>
        </p:blipFill>
        <p:spPr>
          <a:xfrm>
            <a:off x="0" y="0"/>
            <a:ext cx="12192000" cy="4579495"/>
          </a:xfrm>
          <a:prstGeom prst="rect">
            <a:avLst/>
          </a:prstGeom>
        </p:spPr>
      </p:pic>
      <p:sp>
        <p:nvSpPr>
          <p:cNvPr id="5" name="TextBox 16">
            <a:extLst>
              <a:ext uri="{FF2B5EF4-FFF2-40B4-BE49-F238E27FC236}">
                <a16:creationId xmlns:a16="http://schemas.microsoft.com/office/drawing/2014/main" id="{A6D97135-5216-322A-CE7A-02E7B9A3ECE1}"/>
              </a:ext>
            </a:extLst>
          </p:cNvPr>
          <p:cNvSpPr txBox="1"/>
          <p:nvPr/>
        </p:nvSpPr>
        <p:spPr>
          <a:xfrm>
            <a:off x="1587009" y="683811"/>
            <a:ext cx="9017983" cy="1944700"/>
          </a:xfrm>
          <a:prstGeom prst="rect">
            <a:avLst/>
          </a:prstGeom>
        </p:spPr>
        <p:txBody>
          <a:bodyPr lIns="0" tIns="0" rIns="0" bIns="0" rtlCol="0" anchor="t">
            <a:spAutoFit/>
          </a:bodyPr>
          <a:lstStyle/>
          <a:p>
            <a:pPr algn="ctr">
              <a:lnSpc>
                <a:spcPts val="7680"/>
              </a:lnSpc>
            </a:pPr>
            <a:r>
              <a:rPr lang="en-US" sz="6400" spc="1728" dirty="0">
                <a:solidFill>
                  <a:srgbClr val="FFFFFF"/>
                </a:solidFill>
                <a:latin typeface="Antic"/>
              </a:rPr>
              <a:t>MINING COLOCATION</a:t>
            </a:r>
          </a:p>
        </p:txBody>
      </p:sp>
      <p:sp>
        <p:nvSpPr>
          <p:cNvPr id="6" name="Subtitle 2">
            <a:extLst>
              <a:ext uri="{FF2B5EF4-FFF2-40B4-BE49-F238E27FC236}">
                <a16:creationId xmlns:a16="http://schemas.microsoft.com/office/drawing/2014/main" id="{A1E6E024-817F-35C8-EAB2-E7725465B2ED}"/>
              </a:ext>
            </a:extLst>
          </p:cNvPr>
          <p:cNvSpPr txBox="1">
            <a:spLocks/>
          </p:cNvSpPr>
          <p:nvPr/>
        </p:nvSpPr>
        <p:spPr>
          <a:xfrm>
            <a:off x="9101046" y="5349632"/>
            <a:ext cx="2093096" cy="68405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r>
              <a:rPr lang="en-AE" b="1" spc="300" dirty="0">
                <a:solidFill>
                  <a:srgbClr val="002060"/>
                </a:solidFill>
                <a:latin typeface="Avenir Book" panose="02000503020000020003" pitchFamily="2" charset="0"/>
              </a:rPr>
              <a:t>VIPERA</a:t>
            </a:r>
          </a:p>
        </p:txBody>
      </p:sp>
      <p:pic>
        <p:nvPicPr>
          <p:cNvPr id="7" name="Picture 16">
            <a:extLst>
              <a:ext uri="{FF2B5EF4-FFF2-40B4-BE49-F238E27FC236}">
                <a16:creationId xmlns:a16="http://schemas.microsoft.com/office/drawing/2014/main" id="{B1017B9E-BCEE-B932-BEB4-E02373975E54}"/>
              </a:ext>
            </a:extLst>
          </p:cNvPr>
          <p:cNvPicPr>
            <a:picLocks noChangeAspect="1"/>
          </p:cNvPicPr>
          <p:nvPr/>
        </p:nvPicPr>
        <p:blipFill>
          <a:blip r:embed="rId3"/>
          <a:srcRect l="3335" r="69899"/>
          <a:stretch>
            <a:fillRect/>
          </a:stretch>
        </p:blipFill>
        <p:spPr>
          <a:xfrm>
            <a:off x="8755401" y="5482821"/>
            <a:ext cx="421846" cy="417672"/>
          </a:xfrm>
          <a:prstGeom prst="rect">
            <a:avLst/>
          </a:prstGeom>
        </p:spPr>
      </p:pic>
    </p:spTree>
    <p:extLst>
      <p:ext uri="{BB962C8B-B14F-4D97-AF65-F5344CB8AC3E}">
        <p14:creationId xmlns:p14="http://schemas.microsoft.com/office/powerpoint/2010/main" val="2378817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880395" y="-453607"/>
            <a:ext cx="6858002" cy="7765211"/>
          </a:xfrm>
          <a:prstGeom prst="rect">
            <a:avLst/>
          </a:prstGeom>
          <a:solidFill>
            <a:srgbClr val="F3F7FA"/>
          </a:solidFill>
        </p:spPr>
      </p:sp>
      <p:sp>
        <p:nvSpPr>
          <p:cNvPr id="8" name="AutoShape 8"/>
          <p:cNvSpPr/>
          <p:nvPr/>
        </p:nvSpPr>
        <p:spPr>
          <a:xfrm>
            <a:off x="4980787" y="2148067"/>
            <a:ext cx="4328160" cy="0"/>
          </a:xfrm>
          <a:prstGeom prst="line">
            <a:avLst/>
          </a:prstGeom>
          <a:ln w="47625" cap="rnd">
            <a:solidFill>
              <a:srgbClr val="074379">
                <a:alpha val="75686"/>
              </a:srgbClr>
            </a:solidFill>
            <a:prstDash val="solid"/>
            <a:headEnd type="none" w="sm" len="sm"/>
            <a:tailEnd type="none" w="sm" len="sm"/>
          </a:ln>
        </p:spPr>
      </p:sp>
      <p:sp>
        <p:nvSpPr>
          <p:cNvPr id="9" name="AutoShape 9"/>
          <p:cNvSpPr/>
          <p:nvPr/>
        </p:nvSpPr>
        <p:spPr>
          <a:xfrm rot="-5424318">
            <a:off x="3882501" y="3273425"/>
            <a:ext cx="2244198" cy="0"/>
          </a:xfrm>
          <a:prstGeom prst="line">
            <a:avLst/>
          </a:prstGeom>
          <a:ln w="47625" cap="rnd">
            <a:solidFill>
              <a:srgbClr val="074379">
                <a:alpha val="73725"/>
              </a:srgbClr>
            </a:solidFill>
            <a:prstDash val="solid"/>
            <a:headEnd type="none" w="sm" len="sm"/>
            <a:tailEnd type="none" w="sm" len="sm"/>
          </a:ln>
        </p:spPr>
      </p:sp>
      <p:pic>
        <p:nvPicPr>
          <p:cNvPr id="10" name="Picture 10"/>
          <p:cNvPicPr>
            <a:picLocks noChangeAspect="1"/>
          </p:cNvPicPr>
          <p:nvPr/>
        </p:nvPicPr>
        <p:blipFill>
          <a:blip r:embed="rId2">
            <a:alphaModFix amt="76000"/>
          </a:blip>
          <a:srcRect l="28289" r="19491"/>
          <a:stretch>
            <a:fillRect/>
          </a:stretch>
        </p:blipFill>
        <p:spPr>
          <a:xfrm>
            <a:off x="0" y="0"/>
            <a:ext cx="4426788" cy="6858000"/>
          </a:xfrm>
          <a:prstGeom prst="rect">
            <a:avLst/>
          </a:prstGeom>
        </p:spPr>
      </p:pic>
      <p:sp>
        <p:nvSpPr>
          <p:cNvPr id="11" name="TextBox 11"/>
          <p:cNvSpPr txBox="1"/>
          <p:nvPr/>
        </p:nvSpPr>
        <p:spPr>
          <a:xfrm>
            <a:off x="4759614" y="685800"/>
            <a:ext cx="5948489" cy="1077218"/>
          </a:xfrm>
          <a:prstGeom prst="rect">
            <a:avLst/>
          </a:prstGeom>
        </p:spPr>
        <p:txBody>
          <a:bodyPr lIns="0" tIns="0" rIns="0" bIns="0" rtlCol="0" anchor="t">
            <a:spAutoFit/>
          </a:bodyPr>
          <a:lstStyle/>
          <a:p>
            <a:pPr>
              <a:lnSpc>
                <a:spcPts val="3199"/>
              </a:lnSpc>
            </a:pPr>
            <a:r>
              <a:rPr lang="en-US" sz="2666" b="1" spc="613" dirty="0">
                <a:solidFill>
                  <a:srgbClr val="074379"/>
                </a:solidFill>
                <a:latin typeface="Avenir Book" panose="02000503020000020003" pitchFamily="2" charset="0"/>
              </a:rPr>
              <a:t>MINING, DESIGNED </a:t>
            </a:r>
          </a:p>
          <a:p>
            <a:pPr>
              <a:lnSpc>
                <a:spcPts val="3199"/>
              </a:lnSpc>
            </a:pPr>
            <a:r>
              <a:rPr lang="en-US" sz="2666" b="1" spc="613" dirty="0">
                <a:solidFill>
                  <a:srgbClr val="074379"/>
                </a:solidFill>
                <a:latin typeface="Avenir Book" panose="02000503020000020003" pitchFamily="2" charset="0"/>
              </a:rPr>
              <a:t>BY MINERS </a:t>
            </a:r>
          </a:p>
          <a:p>
            <a:pPr>
              <a:lnSpc>
                <a:spcPts val="2000"/>
              </a:lnSpc>
            </a:pPr>
            <a:r>
              <a:rPr lang="en-US" sz="1667" spc="613" dirty="0">
                <a:solidFill>
                  <a:srgbClr val="074379"/>
                </a:solidFill>
                <a:latin typeface="Avenir Book" panose="02000503020000020003" pitchFamily="2" charset="0"/>
              </a:rPr>
              <a:t>HAND IT OVER TO THE EXPERTS</a:t>
            </a:r>
          </a:p>
        </p:txBody>
      </p:sp>
      <p:grpSp>
        <p:nvGrpSpPr>
          <p:cNvPr id="19" name="Group 19"/>
          <p:cNvGrpSpPr>
            <a:grpSpLocks noChangeAspect="1"/>
          </p:cNvGrpSpPr>
          <p:nvPr/>
        </p:nvGrpSpPr>
        <p:grpSpPr>
          <a:xfrm>
            <a:off x="7733859" y="5177662"/>
            <a:ext cx="756384" cy="756384"/>
            <a:chOff x="-2540" y="-2540"/>
            <a:chExt cx="6355080" cy="6355080"/>
          </a:xfrm>
        </p:grpSpPr>
        <p:sp>
          <p:nvSpPr>
            <p:cNvPr id="20" name="Freeform 20"/>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4B89"/>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79966" y="5303838"/>
            <a:ext cx="528077" cy="529039"/>
          </a:xfrm>
          <a:prstGeom prst="rect">
            <a:avLst/>
          </a:prstGeom>
        </p:spPr>
      </p:pic>
      <p:sp>
        <p:nvSpPr>
          <p:cNvPr id="22" name="TextBox 22"/>
          <p:cNvSpPr txBox="1"/>
          <p:nvPr/>
        </p:nvSpPr>
        <p:spPr>
          <a:xfrm>
            <a:off x="5327843" y="2401717"/>
            <a:ext cx="4565363" cy="2529219"/>
          </a:xfrm>
          <a:prstGeom prst="rect">
            <a:avLst/>
          </a:prstGeom>
        </p:spPr>
        <p:txBody>
          <a:bodyPr lIns="0" tIns="0" rIns="0" bIns="0" rtlCol="0" anchor="t">
            <a:spAutoFit/>
          </a:bodyPr>
          <a:lstStyle/>
          <a:p>
            <a:pPr algn="ctr">
              <a:lnSpc>
                <a:spcPts val="1773"/>
              </a:lnSpc>
              <a:spcBef>
                <a:spcPct val="0"/>
              </a:spcBef>
            </a:pPr>
            <a:r>
              <a:rPr lang="en-US" sz="1266" spc="239" dirty="0">
                <a:solidFill>
                  <a:srgbClr val="000000"/>
                </a:solidFill>
                <a:latin typeface="Avenir Book" panose="02000503020000020003" pitchFamily="2" charset="0"/>
              </a:rPr>
              <a:t>Digital currencies are strengthened as trust is built by </a:t>
            </a:r>
            <a:r>
              <a:rPr lang="en-US" sz="1266" spc="239" dirty="0" err="1">
                <a:solidFill>
                  <a:srgbClr val="000000"/>
                </a:solidFill>
                <a:latin typeface="Avenir Book" panose="02000503020000020003" pitchFamily="2" charset="0"/>
              </a:rPr>
              <a:t>decentralised</a:t>
            </a:r>
            <a:r>
              <a:rPr lang="en-US" sz="1266" spc="239" dirty="0">
                <a:solidFill>
                  <a:srgbClr val="000000"/>
                </a:solidFill>
                <a:latin typeface="Avenir Book" panose="02000503020000020003" pitchFamily="2" charset="0"/>
              </a:rPr>
              <a:t> systems run by individuals around the world. We help push the movement forward with the world's best mining equipment, first-class technical support and clear communication. We have our customers in mind when we make decisions as we press on with the development of the cryptocurrency industry and bring along our dedicated customers in the process.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538032" y="-2538034"/>
            <a:ext cx="7115936" cy="12192000"/>
          </a:xfrm>
          <a:prstGeom prst="rect">
            <a:avLst/>
          </a:prstGeom>
          <a:solidFill>
            <a:srgbClr val="F3F7FA"/>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7169" y="1757449"/>
            <a:ext cx="4195395" cy="41953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38997" y="1757449"/>
            <a:ext cx="4195395" cy="4195395"/>
          </a:xfrm>
          <a:prstGeom prst="rect">
            <a:avLst/>
          </a:prstGeom>
        </p:spPr>
      </p:pic>
      <p:sp>
        <p:nvSpPr>
          <p:cNvPr id="11" name="TextBox 11"/>
          <p:cNvSpPr txBox="1"/>
          <p:nvPr/>
        </p:nvSpPr>
        <p:spPr>
          <a:xfrm>
            <a:off x="4075216" y="486345"/>
            <a:ext cx="4041565" cy="818750"/>
          </a:xfrm>
          <a:prstGeom prst="rect">
            <a:avLst/>
          </a:prstGeom>
        </p:spPr>
        <p:txBody>
          <a:bodyPr wrap="square" lIns="0" tIns="0" rIns="0" bIns="0" rtlCol="0" anchor="t">
            <a:spAutoFit/>
          </a:bodyPr>
          <a:lstStyle/>
          <a:p>
            <a:pPr algn="ctr">
              <a:lnSpc>
                <a:spcPts val="3199"/>
              </a:lnSpc>
            </a:pPr>
            <a:r>
              <a:rPr lang="en-US" sz="2666" b="1" spc="698" dirty="0">
                <a:solidFill>
                  <a:srgbClr val="074379"/>
                </a:solidFill>
                <a:latin typeface="Avenir Book" panose="02000503020000020003" pitchFamily="2" charset="0"/>
              </a:rPr>
              <a:t>OUR DISTINCT ADVANTAGE</a:t>
            </a:r>
          </a:p>
        </p:txBody>
      </p:sp>
      <p:sp>
        <p:nvSpPr>
          <p:cNvPr id="13" name="TextBox 13"/>
          <p:cNvSpPr txBox="1"/>
          <p:nvPr/>
        </p:nvSpPr>
        <p:spPr>
          <a:xfrm>
            <a:off x="2987766" y="4022868"/>
            <a:ext cx="5949769" cy="1600951"/>
          </a:xfrm>
          <a:prstGeom prst="rect">
            <a:avLst/>
          </a:prstGeom>
        </p:spPr>
        <p:txBody>
          <a:bodyPr lIns="0" tIns="0" rIns="0" bIns="0" rtlCol="0" anchor="t">
            <a:spAutoFit/>
          </a:bodyPr>
          <a:lstStyle/>
          <a:p>
            <a:pPr algn="ctr">
              <a:lnSpc>
                <a:spcPts val="1773"/>
              </a:lnSpc>
              <a:spcBef>
                <a:spcPct val="0"/>
              </a:spcBef>
            </a:pPr>
            <a:r>
              <a:rPr lang="en-US" sz="1266" spc="271">
                <a:solidFill>
                  <a:srgbClr val="FFFFFF"/>
                </a:solidFill>
                <a:latin typeface="Avenir Book" panose="02000503020000020003" pitchFamily="2" charset="0"/>
              </a:rPr>
              <a:t>Our data center facilities are built from the ground-up and are extremely energy-efficient.</a:t>
            </a:r>
          </a:p>
          <a:p>
            <a:pPr algn="ctr">
              <a:lnSpc>
                <a:spcPts val="1773"/>
              </a:lnSpc>
              <a:spcBef>
                <a:spcPct val="0"/>
              </a:spcBef>
            </a:pPr>
            <a:endParaRPr lang="en-US" sz="1266" spc="271">
              <a:solidFill>
                <a:srgbClr val="FFFFFF"/>
              </a:solidFill>
              <a:latin typeface="Avenir Book" panose="02000503020000020003" pitchFamily="2" charset="0"/>
            </a:endParaRPr>
          </a:p>
          <a:p>
            <a:pPr algn="ctr">
              <a:lnSpc>
                <a:spcPts val="1773"/>
              </a:lnSpc>
              <a:spcBef>
                <a:spcPct val="0"/>
              </a:spcBef>
            </a:pPr>
            <a:r>
              <a:rPr lang="en-US" sz="1266" spc="271">
                <a:solidFill>
                  <a:srgbClr val="FFFFFF"/>
                </a:solidFill>
                <a:latin typeface="Avenir Book" panose="02000503020000020003" pitchFamily="2" charset="0"/>
              </a:rPr>
              <a:t>Through our infrastructure portfolio, we can offer you operating conditions that allow you to run clusters with unparalleled efficiency and reliability. </a:t>
            </a:r>
          </a:p>
          <a:p>
            <a:pPr algn="ctr">
              <a:lnSpc>
                <a:spcPts val="1773"/>
              </a:lnSpc>
              <a:spcBef>
                <a:spcPct val="0"/>
              </a:spcBef>
            </a:pPr>
            <a:endParaRPr lang="en-US" sz="1266" spc="271">
              <a:solidFill>
                <a:srgbClr val="FFFFFF"/>
              </a:solidFill>
              <a:latin typeface="Avenir Book" panose="02000503020000020003" pitchFamily="2" charset="0"/>
            </a:endParaRPr>
          </a:p>
        </p:txBody>
      </p:sp>
      <p:sp>
        <p:nvSpPr>
          <p:cNvPr id="14" name="TextBox 14"/>
          <p:cNvSpPr txBox="1"/>
          <p:nvPr/>
        </p:nvSpPr>
        <p:spPr>
          <a:xfrm>
            <a:off x="2987766" y="2081412"/>
            <a:ext cx="5949769" cy="1600951"/>
          </a:xfrm>
          <a:prstGeom prst="rect">
            <a:avLst/>
          </a:prstGeom>
        </p:spPr>
        <p:txBody>
          <a:bodyPr lIns="0" tIns="0" rIns="0" bIns="0" rtlCol="0" anchor="t">
            <a:spAutoFit/>
          </a:bodyPr>
          <a:lstStyle/>
          <a:p>
            <a:pPr algn="ctr">
              <a:lnSpc>
                <a:spcPts val="1773"/>
              </a:lnSpc>
            </a:pPr>
            <a:r>
              <a:rPr lang="en-US" sz="1266" spc="271" dirty="0">
                <a:solidFill>
                  <a:srgbClr val="FFFFFF"/>
                </a:solidFill>
                <a:latin typeface="Avenir Book" panose="02000503020000020003" pitchFamily="2" charset="0"/>
              </a:rPr>
              <a:t>Since 2016, our dedicated team of experts have been developing and evolving a successful 500 unit mining farm in Montreal, Canada. Our work over the past 5 years has given us a deep understanding of the steps necessary in order to achieve consistent profits in the crypto mining industry and we pride ourselves on our ability to overcome the challenges involved.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9F024BD8-F933-C12F-B61A-2C65AA3CCF04}"/>
              </a:ext>
            </a:extLst>
          </p:cNvPr>
          <p:cNvSpPr/>
          <p:nvPr/>
        </p:nvSpPr>
        <p:spPr>
          <a:xfrm rot="-5400000">
            <a:off x="2538032" y="-2538034"/>
            <a:ext cx="7115936" cy="12192000"/>
          </a:xfrm>
          <a:prstGeom prst="rect">
            <a:avLst/>
          </a:prstGeom>
          <a:solidFill>
            <a:srgbClr val="F3F7FA"/>
          </a:solidFill>
        </p:spPr>
      </p:sp>
      <p:sp>
        <p:nvSpPr>
          <p:cNvPr id="2" name="AutoShape 2"/>
          <p:cNvSpPr/>
          <p:nvPr/>
        </p:nvSpPr>
        <p:spPr>
          <a:xfrm>
            <a:off x="0" y="2881766"/>
            <a:ext cx="8312719" cy="0"/>
          </a:xfrm>
          <a:prstGeom prst="line">
            <a:avLst/>
          </a:prstGeom>
          <a:ln w="95250" cap="flat">
            <a:solidFill>
              <a:srgbClr val="074379"/>
            </a:solidFill>
            <a:prstDash val="solid"/>
            <a:headEnd type="none" w="sm" len="sm"/>
            <a:tailEnd type="none" w="sm" len="sm"/>
          </a:ln>
        </p:spPr>
      </p:sp>
      <p:sp>
        <p:nvSpPr>
          <p:cNvPr id="3" name="AutoShape 3"/>
          <p:cNvSpPr/>
          <p:nvPr/>
        </p:nvSpPr>
        <p:spPr>
          <a:xfrm rot="-5400000">
            <a:off x="458450" y="2881766"/>
            <a:ext cx="835997" cy="0"/>
          </a:xfrm>
          <a:prstGeom prst="line">
            <a:avLst/>
          </a:prstGeom>
          <a:ln w="95250" cap="flat">
            <a:solidFill>
              <a:srgbClr val="074379"/>
            </a:solidFill>
            <a:prstDash val="solid"/>
            <a:headEnd type="none" w="sm" len="sm"/>
            <a:tailEnd type="none" w="sm" len="sm"/>
          </a:ln>
        </p:spPr>
      </p:sp>
      <p:sp>
        <p:nvSpPr>
          <p:cNvPr id="4" name="AutoShape 4"/>
          <p:cNvSpPr/>
          <p:nvPr/>
        </p:nvSpPr>
        <p:spPr>
          <a:xfrm rot="-5400000">
            <a:off x="4177104" y="2881766"/>
            <a:ext cx="835997" cy="0"/>
          </a:xfrm>
          <a:prstGeom prst="line">
            <a:avLst/>
          </a:prstGeom>
          <a:ln w="95250" cap="flat">
            <a:solidFill>
              <a:srgbClr val="074379"/>
            </a:solidFill>
            <a:prstDash val="solid"/>
            <a:headEnd type="none" w="sm" len="sm"/>
            <a:tailEnd type="none" w="sm" len="sm"/>
          </a:ln>
        </p:spPr>
      </p:sp>
      <p:sp>
        <p:nvSpPr>
          <p:cNvPr id="5" name="AutoShape 5"/>
          <p:cNvSpPr/>
          <p:nvPr/>
        </p:nvSpPr>
        <p:spPr>
          <a:xfrm rot="-5400000">
            <a:off x="7894721" y="2881766"/>
            <a:ext cx="835997" cy="0"/>
          </a:xfrm>
          <a:prstGeom prst="line">
            <a:avLst/>
          </a:prstGeom>
          <a:ln w="95250" cap="flat">
            <a:solidFill>
              <a:srgbClr val="074379"/>
            </a:solidFill>
            <a:prstDash val="solid"/>
            <a:headEnd type="none" w="sm" len="sm"/>
            <a:tailEnd type="none" w="sm" len="sm"/>
          </a:ln>
        </p:spPr>
      </p:sp>
      <p:pic>
        <p:nvPicPr>
          <p:cNvPr id="11" name="Picture 11"/>
          <p:cNvPicPr>
            <a:picLocks noChangeAspect="1"/>
          </p:cNvPicPr>
          <p:nvPr/>
        </p:nvPicPr>
        <p:blipFill>
          <a:blip r:embed="rId2">
            <a:alphaModFix amt="15000"/>
          </a:blip>
          <a:srcRect/>
          <a:stretch>
            <a:fillRect/>
          </a:stretch>
        </p:blipFill>
        <p:spPr>
          <a:xfrm>
            <a:off x="3884620" y="407175"/>
            <a:ext cx="8297013" cy="5486400"/>
          </a:xfrm>
          <a:prstGeom prst="rect">
            <a:avLst/>
          </a:prstGeom>
        </p:spPr>
      </p:pic>
      <p:grpSp>
        <p:nvGrpSpPr>
          <p:cNvPr id="12" name="Group 12"/>
          <p:cNvGrpSpPr/>
          <p:nvPr/>
        </p:nvGrpSpPr>
        <p:grpSpPr>
          <a:xfrm>
            <a:off x="462041" y="3467023"/>
            <a:ext cx="2669100" cy="2679427"/>
            <a:chOff x="0" y="57151"/>
            <a:chExt cx="5338200" cy="5358852"/>
          </a:xfrm>
        </p:grpSpPr>
        <p:sp>
          <p:nvSpPr>
            <p:cNvPr id="13" name="TextBox 13"/>
            <p:cNvSpPr txBox="1"/>
            <p:nvPr/>
          </p:nvSpPr>
          <p:spPr>
            <a:xfrm>
              <a:off x="0" y="57151"/>
              <a:ext cx="5338200" cy="535660"/>
            </a:xfrm>
            <a:prstGeom prst="rect">
              <a:avLst/>
            </a:prstGeom>
          </p:spPr>
          <p:txBody>
            <a:bodyPr lIns="0" tIns="0" rIns="0" bIns="0" rtlCol="0" anchor="t">
              <a:spAutoFit/>
            </a:bodyPr>
            <a:lstStyle/>
            <a:p>
              <a:pPr>
                <a:lnSpc>
                  <a:spcPts val="1999"/>
                </a:lnSpc>
              </a:pPr>
              <a:r>
                <a:rPr lang="en-US" sz="1999" b="1" spc="555" dirty="0">
                  <a:solidFill>
                    <a:srgbClr val="064379"/>
                  </a:solidFill>
                  <a:latin typeface="Avenir Book" panose="02000503020000020003" pitchFamily="2" charset="0"/>
                </a:rPr>
                <a:t>Development</a:t>
              </a:r>
            </a:p>
          </p:txBody>
        </p:sp>
        <p:sp>
          <p:nvSpPr>
            <p:cNvPr id="14" name="TextBox 14"/>
            <p:cNvSpPr txBox="1"/>
            <p:nvPr/>
          </p:nvSpPr>
          <p:spPr>
            <a:xfrm>
              <a:off x="0" y="824235"/>
              <a:ext cx="5338200" cy="4591768"/>
            </a:xfrm>
            <a:prstGeom prst="rect">
              <a:avLst/>
            </a:prstGeom>
          </p:spPr>
          <p:txBody>
            <a:bodyPr lIns="0" tIns="0" rIns="0" bIns="0" rtlCol="0" anchor="t">
              <a:spAutoFit/>
            </a:bodyPr>
            <a:lstStyle/>
            <a:p>
              <a:pPr>
                <a:lnSpc>
                  <a:spcPts val="1773"/>
                </a:lnSpc>
              </a:pPr>
              <a:r>
                <a:rPr lang="en-US" sz="1200" spc="199" dirty="0">
                  <a:solidFill>
                    <a:srgbClr val="064379"/>
                  </a:solidFill>
                  <a:latin typeface="Avenir Book" panose="02000503020000020003" pitchFamily="2" charset="0"/>
                </a:rPr>
                <a:t>We are always building new crypto mining facilities to add to our current portfolio. </a:t>
              </a:r>
            </a:p>
            <a:p>
              <a:pPr>
                <a:lnSpc>
                  <a:spcPts val="1773"/>
                </a:lnSpc>
              </a:pPr>
              <a:r>
                <a:rPr lang="en-US" sz="1200" spc="199" dirty="0">
                  <a:solidFill>
                    <a:srgbClr val="064379"/>
                  </a:solidFill>
                  <a:latin typeface="Avenir Book" panose="02000503020000020003" pitchFamily="2" charset="0"/>
                </a:rPr>
                <a:t>Our facilities are always designed to operate at the highest standards as we combine our shared knowledge to implement truly groundbreaking opportunities. </a:t>
              </a:r>
            </a:p>
          </p:txBody>
        </p:sp>
      </p:grpSp>
      <p:grpSp>
        <p:nvGrpSpPr>
          <p:cNvPr id="15" name="Group 15"/>
          <p:cNvGrpSpPr/>
          <p:nvPr/>
        </p:nvGrpSpPr>
        <p:grpSpPr>
          <a:xfrm>
            <a:off x="4156359" y="3467023"/>
            <a:ext cx="2669100" cy="2215326"/>
            <a:chOff x="0" y="57151"/>
            <a:chExt cx="5338200" cy="4430652"/>
          </a:xfrm>
        </p:grpSpPr>
        <p:sp>
          <p:nvSpPr>
            <p:cNvPr id="16" name="TextBox 16"/>
            <p:cNvSpPr txBox="1"/>
            <p:nvPr/>
          </p:nvSpPr>
          <p:spPr>
            <a:xfrm>
              <a:off x="0" y="57151"/>
              <a:ext cx="5338200" cy="535660"/>
            </a:xfrm>
            <a:prstGeom prst="rect">
              <a:avLst/>
            </a:prstGeom>
          </p:spPr>
          <p:txBody>
            <a:bodyPr lIns="0" tIns="0" rIns="0" bIns="0" rtlCol="0" anchor="t">
              <a:spAutoFit/>
            </a:bodyPr>
            <a:lstStyle/>
            <a:p>
              <a:pPr>
                <a:lnSpc>
                  <a:spcPts val="1999"/>
                </a:lnSpc>
              </a:pPr>
              <a:r>
                <a:rPr lang="en-US" sz="1999" b="1" spc="395" dirty="0">
                  <a:solidFill>
                    <a:srgbClr val="064379"/>
                  </a:solidFill>
                  <a:latin typeface="Avenir Book" panose="02000503020000020003" pitchFamily="2" charset="0"/>
                </a:rPr>
                <a:t>Execution</a:t>
              </a:r>
            </a:p>
          </p:txBody>
        </p:sp>
        <p:sp>
          <p:nvSpPr>
            <p:cNvPr id="17" name="TextBox 17"/>
            <p:cNvSpPr txBox="1"/>
            <p:nvPr/>
          </p:nvSpPr>
          <p:spPr>
            <a:xfrm>
              <a:off x="0" y="824235"/>
              <a:ext cx="5338200" cy="3663568"/>
            </a:xfrm>
            <a:prstGeom prst="rect">
              <a:avLst/>
            </a:prstGeom>
          </p:spPr>
          <p:txBody>
            <a:bodyPr lIns="0" tIns="0" rIns="0" bIns="0" rtlCol="0" anchor="t">
              <a:spAutoFit/>
            </a:bodyPr>
            <a:lstStyle/>
            <a:p>
              <a:pPr>
                <a:lnSpc>
                  <a:spcPts val="1773"/>
                </a:lnSpc>
              </a:pPr>
              <a:r>
                <a:rPr lang="en-US" sz="1266" spc="219" dirty="0">
                  <a:solidFill>
                    <a:srgbClr val="064379"/>
                  </a:solidFill>
                  <a:latin typeface="Avenir Book" panose="02000503020000020003" pitchFamily="2" charset="0"/>
                </a:rPr>
                <a:t>No one does it better in the industry than our skilled technicians. With years of experience, our dedicated team will ensure the materials required to excel are implemented and maximum </a:t>
              </a:r>
              <a:r>
                <a:rPr lang="en-US" sz="1266" spc="219" dirty="0" err="1">
                  <a:solidFill>
                    <a:srgbClr val="064379"/>
                  </a:solidFill>
                  <a:latin typeface="Avenir Book" panose="02000503020000020003" pitchFamily="2" charset="0"/>
                </a:rPr>
                <a:t>hashrates</a:t>
              </a:r>
              <a:r>
                <a:rPr lang="en-US" sz="1266" spc="219" dirty="0">
                  <a:solidFill>
                    <a:srgbClr val="064379"/>
                  </a:solidFill>
                  <a:latin typeface="Avenir Book" panose="02000503020000020003" pitchFamily="2" charset="0"/>
                </a:rPr>
                <a:t> met. </a:t>
              </a:r>
            </a:p>
          </p:txBody>
        </p:sp>
      </p:grpSp>
      <p:grpSp>
        <p:nvGrpSpPr>
          <p:cNvPr id="18" name="Group 18"/>
          <p:cNvGrpSpPr/>
          <p:nvPr/>
        </p:nvGrpSpPr>
        <p:grpSpPr>
          <a:xfrm>
            <a:off x="8033127" y="3457576"/>
            <a:ext cx="2669100" cy="2220263"/>
            <a:chOff x="0" y="57151"/>
            <a:chExt cx="5338200" cy="4440526"/>
          </a:xfrm>
        </p:grpSpPr>
        <p:sp>
          <p:nvSpPr>
            <p:cNvPr id="19" name="TextBox 19"/>
            <p:cNvSpPr txBox="1"/>
            <p:nvPr/>
          </p:nvSpPr>
          <p:spPr>
            <a:xfrm>
              <a:off x="0" y="57151"/>
              <a:ext cx="5338200" cy="535660"/>
            </a:xfrm>
            <a:prstGeom prst="rect">
              <a:avLst/>
            </a:prstGeom>
          </p:spPr>
          <p:txBody>
            <a:bodyPr lIns="0" tIns="0" rIns="0" bIns="0" rtlCol="0" anchor="t">
              <a:spAutoFit/>
            </a:bodyPr>
            <a:lstStyle/>
            <a:p>
              <a:pPr>
                <a:lnSpc>
                  <a:spcPts val="1999"/>
                </a:lnSpc>
              </a:pPr>
              <a:r>
                <a:rPr lang="en-US" sz="1999" b="1" spc="555" dirty="0">
                  <a:solidFill>
                    <a:srgbClr val="074379"/>
                  </a:solidFill>
                  <a:latin typeface="Avenir Book" panose="02000503020000020003" pitchFamily="2" charset="0"/>
                </a:rPr>
                <a:t>Results</a:t>
              </a:r>
            </a:p>
          </p:txBody>
        </p:sp>
        <p:sp>
          <p:nvSpPr>
            <p:cNvPr id="20" name="TextBox 20"/>
            <p:cNvSpPr txBox="1"/>
            <p:nvPr/>
          </p:nvSpPr>
          <p:spPr>
            <a:xfrm>
              <a:off x="0" y="824235"/>
              <a:ext cx="5338200" cy="3673442"/>
            </a:xfrm>
            <a:prstGeom prst="rect">
              <a:avLst/>
            </a:prstGeom>
          </p:spPr>
          <p:txBody>
            <a:bodyPr lIns="0" tIns="0" rIns="0" bIns="0" rtlCol="0" anchor="t">
              <a:spAutoFit/>
            </a:bodyPr>
            <a:lstStyle/>
            <a:p>
              <a:pPr>
                <a:lnSpc>
                  <a:spcPts val="1773"/>
                </a:lnSpc>
              </a:pPr>
              <a:r>
                <a:rPr lang="en-US" sz="1266" spc="229" dirty="0">
                  <a:solidFill>
                    <a:srgbClr val="000000"/>
                  </a:solidFill>
                  <a:latin typeface="Avenir Book" panose="02000503020000020003" pitchFamily="2" charset="0"/>
                </a:rPr>
                <a:t>We maintain consistent communication with our customers, providing a much-needed window into  operations so that you can sit back and watch as your investment and profits grow. </a:t>
              </a:r>
            </a:p>
          </p:txBody>
        </p:sp>
      </p:grpSp>
      <p:sp>
        <p:nvSpPr>
          <p:cNvPr id="22" name="TextBox 22"/>
          <p:cNvSpPr txBox="1"/>
          <p:nvPr/>
        </p:nvSpPr>
        <p:spPr>
          <a:xfrm>
            <a:off x="2959796" y="545302"/>
            <a:ext cx="6272409" cy="1436547"/>
          </a:xfrm>
          <a:prstGeom prst="rect">
            <a:avLst/>
          </a:prstGeom>
        </p:spPr>
        <p:txBody>
          <a:bodyPr lIns="0" tIns="0" rIns="0" bIns="0" rtlCol="0" anchor="t">
            <a:spAutoFit/>
          </a:bodyPr>
          <a:lstStyle/>
          <a:p>
            <a:pPr algn="ctr">
              <a:lnSpc>
                <a:spcPts val="3129"/>
              </a:lnSpc>
            </a:pPr>
            <a:r>
              <a:rPr lang="en-US" sz="2607" b="1" spc="725" dirty="0">
                <a:solidFill>
                  <a:srgbClr val="064379"/>
                </a:solidFill>
                <a:latin typeface="Avenir Book" panose="02000503020000020003" pitchFamily="2" charset="0"/>
              </a:rPr>
              <a:t>OPERATIONAL MINING </a:t>
            </a:r>
          </a:p>
          <a:p>
            <a:pPr algn="ctr">
              <a:lnSpc>
                <a:spcPts val="3129"/>
              </a:lnSpc>
            </a:pPr>
            <a:r>
              <a:rPr lang="en-US" sz="2607" b="1" spc="725" dirty="0">
                <a:solidFill>
                  <a:srgbClr val="064379"/>
                </a:solidFill>
                <a:latin typeface="Avenir Book" panose="02000503020000020003" pitchFamily="2" charset="0"/>
              </a:rPr>
              <a:t>GROWTH </a:t>
            </a:r>
          </a:p>
          <a:p>
            <a:pPr algn="ctr">
              <a:lnSpc>
                <a:spcPts val="2169"/>
              </a:lnSpc>
            </a:pPr>
            <a:r>
              <a:rPr lang="en-US" sz="1807" spc="502" dirty="0">
                <a:solidFill>
                  <a:srgbClr val="074379"/>
                </a:solidFill>
                <a:latin typeface="Avenir Book" panose="02000503020000020003" pitchFamily="2" charset="0"/>
              </a:rPr>
              <a:t>2023+</a:t>
            </a:r>
          </a:p>
          <a:p>
            <a:pPr algn="ctr">
              <a:lnSpc>
                <a:spcPts val="3129"/>
              </a:lnSpc>
            </a:pPr>
            <a:endParaRPr lang="en-US" sz="1807" spc="502" dirty="0">
              <a:solidFill>
                <a:srgbClr val="074379"/>
              </a:solidFill>
              <a:latin typeface="Ant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04E892-9FBF-C449-E3B2-7A63FEF5F777}"/>
              </a:ext>
            </a:extLst>
          </p:cNvPr>
          <p:cNvSpPr/>
          <p:nvPr/>
        </p:nvSpPr>
        <p:spPr>
          <a:xfrm>
            <a:off x="0" y="58057"/>
            <a:ext cx="12192000" cy="6858000"/>
          </a:xfrm>
          <a:prstGeom prst="rect">
            <a:avLst/>
          </a:prstGeom>
          <a:solidFill>
            <a:srgbClr val="064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4958" y="4918470"/>
            <a:ext cx="474341" cy="4743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94047" y="4918470"/>
            <a:ext cx="603907" cy="47434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4955" y="4918470"/>
            <a:ext cx="474341" cy="474341"/>
          </a:xfrm>
          <a:prstGeom prst="rect">
            <a:avLst/>
          </a:prstGeom>
        </p:spPr>
      </p:pic>
      <p:pic>
        <p:nvPicPr>
          <p:cNvPr id="5" name="Picture 5"/>
          <p:cNvPicPr>
            <a:picLocks noChangeAspect="1"/>
          </p:cNvPicPr>
          <p:nvPr/>
        </p:nvPicPr>
        <p:blipFill>
          <a:blip r:embed="rId8"/>
          <a:srcRect/>
          <a:stretch>
            <a:fillRect/>
          </a:stretch>
        </p:blipFill>
        <p:spPr>
          <a:xfrm>
            <a:off x="5016145" y="107099"/>
            <a:ext cx="2159711" cy="1362418"/>
          </a:xfrm>
          <a:prstGeom prst="rect">
            <a:avLst/>
          </a:prstGeom>
        </p:spPr>
      </p:pic>
      <p:sp>
        <p:nvSpPr>
          <p:cNvPr id="6" name="TextBox 6"/>
          <p:cNvSpPr txBox="1"/>
          <p:nvPr/>
        </p:nvSpPr>
        <p:spPr>
          <a:xfrm>
            <a:off x="4119519" y="1394746"/>
            <a:ext cx="3952962" cy="480773"/>
          </a:xfrm>
          <a:prstGeom prst="rect">
            <a:avLst/>
          </a:prstGeom>
        </p:spPr>
        <p:txBody>
          <a:bodyPr wrap="square" lIns="0" tIns="0" rIns="0" bIns="0" rtlCol="0" anchor="t">
            <a:spAutoFit/>
          </a:bodyPr>
          <a:lstStyle/>
          <a:p>
            <a:pPr algn="ctr">
              <a:lnSpc>
                <a:spcPts val="3920"/>
              </a:lnSpc>
            </a:pPr>
            <a:r>
              <a:rPr lang="en-US" sz="2800" b="1" spc="915" dirty="0">
                <a:solidFill>
                  <a:srgbClr val="FFFFFF"/>
                </a:solidFill>
                <a:latin typeface="Avenir Book" panose="02000503020000020003" pitchFamily="2" charset="0"/>
              </a:rPr>
              <a:t>GET IN TOUCH</a:t>
            </a:r>
          </a:p>
        </p:txBody>
      </p:sp>
      <p:sp>
        <p:nvSpPr>
          <p:cNvPr id="7" name="TextBox 7"/>
          <p:cNvSpPr txBox="1"/>
          <p:nvPr/>
        </p:nvSpPr>
        <p:spPr>
          <a:xfrm>
            <a:off x="3342041" y="3204978"/>
            <a:ext cx="1953815" cy="891719"/>
          </a:xfrm>
          <a:prstGeom prst="rect">
            <a:avLst/>
          </a:prstGeom>
        </p:spPr>
        <p:txBody>
          <a:bodyPr lIns="0" tIns="0" rIns="0" bIns="0" rtlCol="0" anchor="t">
            <a:spAutoFit/>
          </a:bodyPr>
          <a:lstStyle/>
          <a:p>
            <a:pPr algn="ctr">
              <a:lnSpc>
                <a:spcPts val="1443"/>
              </a:lnSpc>
              <a:spcBef>
                <a:spcPct val="0"/>
              </a:spcBef>
            </a:pPr>
            <a:r>
              <a:rPr lang="en-US" sz="1031" spc="309" dirty="0">
                <a:solidFill>
                  <a:srgbClr val="FFFFFF"/>
                </a:solidFill>
                <a:latin typeface="Avenir Book" panose="02000503020000020003" pitchFamily="2" charset="0"/>
              </a:rPr>
              <a:t>CANADA</a:t>
            </a:r>
          </a:p>
          <a:p>
            <a:pPr algn="ctr">
              <a:lnSpc>
                <a:spcPts val="1443"/>
              </a:lnSpc>
              <a:spcBef>
                <a:spcPct val="0"/>
              </a:spcBef>
            </a:pPr>
            <a:r>
              <a:rPr lang="en-US" sz="1031" spc="309" dirty="0">
                <a:solidFill>
                  <a:srgbClr val="FFFFFF"/>
                </a:solidFill>
                <a:latin typeface="Avenir Book" panose="02000503020000020003" pitchFamily="2" charset="0"/>
              </a:rPr>
              <a:t>1881 BOUL ST-REGIS</a:t>
            </a:r>
          </a:p>
          <a:p>
            <a:pPr algn="ctr">
              <a:lnSpc>
                <a:spcPts val="1443"/>
              </a:lnSpc>
              <a:spcBef>
                <a:spcPct val="0"/>
              </a:spcBef>
            </a:pPr>
            <a:r>
              <a:rPr lang="en-US" sz="1031" spc="309" dirty="0">
                <a:solidFill>
                  <a:srgbClr val="FFFFFF"/>
                </a:solidFill>
                <a:latin typeface="Avenir Book" panose="02000503020000020003" pitchFamily="2" charset="0"/>
              </a:rPr>
              <a:t>MONTREAL, QUEBEC</a:t>
            </a:r>
          </a:p>
          <a:p>
            <a:pPr algn="ctr">
              <a:lnSpc>
                <a:spcPts val="1443"/>
              </a:lnSpc>
              <a:spcBef>
                <a:spcPct val="0"/>
              </a:spcBef>
            </a:pPr>
            <a:r>
              <a:rPr lang="en-US" sz="1031" spc="309" dirty="0">
                <a:solidFill>
                  <a:srgbClr val="FFFFFF"/>
                </a:solidFill>
                <a:latin typeface="Avenir Book" panose="02000503020000020003" pitchFamily="2" charset="0"/>
              </a:rPr>
              <a:t>H9S 1Y3</a:t>
            </a:r>
          </a:p>
        </p:txBody>
      </p:sp>
      <p:sp>
        <p:nvSpPr>
          <p:cNvPr id="8" name="TextBox 8"/>
          <p:cNvSpPr txBox="1"/>
          <p:nvPr/>
        </p:nvSpPr>
        <p:spPr>
          <a:xfrm>
            <a:off x="6872267" y="3183676"/>
            <a:ext cx="2131161" cy="758028"/>
          </a:xfrm>
          <a:prstGeom prst="rect">
            <a:avLst/>
          </a:prstGeom>
        </p:spPr>
        <p:txBody>
          <a:bodyPr lIns="0" tIns="0" rIns="0" bIns="0" rtlCol="0" anchor="t">
            <a:spAutoFit/>
          </a:bodyPr>
          <a:lstStyle/>
          <a:p>
            <a:pPr algn="ctr">
              <a:lnSpc>
                <a:spcPts val="1518"/>
              </a:lnSpc>
              <a:spcBef>
                <a:spcPct val="0"/>
              </a:spcBef>
            </a:pPr>
            <a:r>
              <a:rPr lang="en-US" sz="1084" spc="325" dirty="0">
                <a:solidFill>
                  <a:srgbClr val="FFFFFF"/>
                </a:solidFill>
                <a:latin typeface="Avenir Book" panose="02000503020000020003" pitchFamily="2" charset="0"/>
              </a:rPr>
              <a:t>U.A.E</a:t>
            </a:r>
          </a:p>
          <a:p>
            <a:pPr algn="ctr">
              <a:lnSpc>
                <a:spcPts val="1518"/>
              </a:lnSpc>
              <a:spcBef>
                <a:spcPct val="0"/>
              </a:spcBef>
            </a:pPr>
            <a:r>
              <a:rPr lang="en-US" sz="1084" spc="325" dirty="0">
                <a:solidFill>
                  <a:srgbClr val="FFFFFF"/>
                </a:solidFill>
                <a:latin typeface="Avenir Book" panose="02000503020000020003" pitchFamily="2" charset="0"/>
              </a:rPr>
              <a:t>11B Building, 6G</a:t>
            </a:r>
          </a:p>
          <a:p>
            <a:pPr algn="ctr">
              <a:lnSpc>
                <a:spcPts val="1518"/>
              </a:lnSpc>
              <a:spcBef>
                <a:spcPct val="0"/>
              </a:spcBef>
            </a:pPr>
            <a:r>
              <a:rPr lang="en-US" sz="1084" spc="325" dirty="0">
                <a:solidFill>
                  <a:srgbClr val="FFFFFF"/>
                </a:solidFill>
                <a:latin typeface="Avenir Book" panose="02000503020000020003" pitchFamily="2" charset="0"/>
              </a:rPr>
              <a:t>Happiness Street</a:t>
            </a:r>
          </a:p>
          <a:p>
            <a:pPr algn="ctr">
              <a:lnSpc>
                <a:spcPts val="1518"/>
              </a:lnSpc>
              <a:spcBef>
                <a:spcPct val="0"/>
              </a:spcBef>
            </a:pPr>
            <a:r>
              <a:rPr lang="en-US" sz="1084" spc="325" dirty="0">
                <a:solidFill>
                  <a:srgbClr val="FFFFFF"/>
                </a:solidFill>
                <a:latin typeface="Avenir Book" panose="02000503020000020003" pitchFamily="2" charset="0"/>
              </a:rPr>
              <a:t>City Walk, DUBAI</a:t>
            </a:r>
          </a:p>
        </p:txBody>
      </p:sp>
      <p:sp>
        <p:nvSpPr>
          <p:cNvPr id="9" name="TextBox 9"/>
          <p:cNvSpPr txBox="1"/>
          <p:nvPr/>
        </p:nvSpPr>
        <p:spPr>
          <a:xfrm>
            <a:off x="3342041" y="1966189"/>
            <a:ext cx="5547126" cy="208775"/>
          </a:xfrm>
          <a:prstGeom prst="rect">
            <a:avLst/>
          </a:prstGeom>
        </p:spPr>
        <p:txBody>
          <a:bodyPr wrap="square" lIns="0" tIns="0" rIns="0" bIns="0" rtlCol="0" anchor="t">
            <a:spAutoFit/>
          </a:bodyPr>
          <a:lstStyle/>
          <a:p>
            <a:pPr algn="ctr">
              <a:lnSpc>
                <a:spcPts val="1680"/>
              </a:lnSpc>
            </a:pPr>
            <a:r>
              <a:rPr lang="en-US" sz="1200" spc="305" dirty="0">
                <a:solidFill>
                  <a:srgbClr val="FFFFFF"/>
                </a:solidFill>
                <a:latin typeface="Avenir Book" panose="02000503020000020003" pitchFamily="2" charset="0"/>
              </a:rPr>
              <a:t>We are committed to providing the best of the best</a:t>
            </a:r>
          </a:p>
        </p:txBody>
      </p:sp>
      <p:sp>
        <p:nvSpPr>
          <p:cNvPr id="10" name="TextBox 10"/>
          <p:cNvSpPr txBox="1"/>
          <p:nvPr/>
        </p:nvSpPr>
        <p:spPr>
          <a:xfrm>
            <a:off x="1352497" y="5529573"/>
            <a:ext cx="1787942" cy="173574"/>
          </a:xfrm>
          <a:prstGeom prst="rect">
            <a:avLst/>
          </a:prstGeom>
        </p:spPr>
        <p:txBody>
          <a:bodyPr wrap="square" lIns="0" tIns="0" rIns="0" bIns="0" rtlCol="0" anchor="t">
            <a:spAutoFit/>
          </a:bodyPr>
          <a:lstStyle/>
          <a:p>
            <a:pPr algn="ctr">
              <a:lnSpc>
                <a:spcPts val="1443"/>
              </a:lnSpc>
              <a:spcBef>
                <a:spcPct val="0"/>
              </a:spcBef>
            </a:pPr>
            <a:r>
              <a:rPr lang="en-US" sz="1000" spc="309" dirty="0">
                <a:solidFill>
                  <a:srgbClr val="FFFFFF"/>
                </a:solidFill>
                <a:latin typeface="Avenir Book" panose="02000503020000020003" pitchFamily="2" charset="0"/>
              </a:rPr>
              <a:t>+1 514 594 8552</a:t>
            </a:r>
          </a:p>
        </p:txBody>
      </p:sp>
      <p:sp>
        <p:nvSpPr>
          <p:cNvPr id="11" name="TextBox 11"/>
          <p:cNvSpPr txBox="1"/>
          <p:nvPr/>
        </p:nvSpPr>
        <p:spPr>
          <a:xfrm>
            <a:off x="1323277" y="5738329"/>
            <a:ext cx="1787942" cy="172420"/>
          </a:xfrm>
          <a:prstGeom prst="rect">
            <a:avLst/>
          </a:prstGeom>
        </p:spPr>
        <p:txBody>
          <a:bodyPr wrap="square" lIns="0" tIns="0" rIns="0" bIns="0" rtlCol="0" anchor="t">
            <a:spAutoFit/>
          </a:bodyPr>
          <a:lstStyle/>
          <a:p>
            <a:pPr algn="ctr">
              <a:lnSpc>
                <a:spcPts val="1443"/>
              </a:lnSpc>
              <a:spcBef>
                <a:spcPct val="0"/>
              </a:spcBef>
            </a:pPr>
            <a:r>
              <a:rPr lang="en-US" sz="1000" spc="309" dirty="0">
                <a:solidFill>
                  <a:srgbClr val="FFFFFF"/>
                </a:solidFill>
                <a:latin typeface="Avenir Book" panose="02000503020000020003" pitchFamily="2" charset="0"/>
              </a:rPr>
              <a:t>JAMES CAMPAGNA</a:t>
            </a:r>
          </a:p>
        </p:txBody>
      </p:sp>
      <p:sp>
        <p:nvSpPr>
          <p:cNvPr id="12" name="TextBox 12"/>
          <p:cNvSpPr txBox="1"/>
          <p:nvPr/>
        </p:nvSpPr>
        <p:spPr>
          <a:xfrm>
            <a:off x="4941540" y="5529573"/>
            <a:ext cx="2456105" cy="172420"/>
          </a:xfrm>
          <a:prstGeom prst="rect">
            <a:avLst/>
          </a:prstGeom>
        </p:spPr>
        <p:txBody>
          <a:bodyPr wrap="square" lIns="0" tIns="0" rIns="0" bIns="0" rtlCol="0" anchor="t">
            <a:spAutoFit/>
          </a:bodyPr>
          <a:lstStyle/>
          <a:p>
            <a:pPr algn="ctr">
              <a:lnSpc>
                <a:spcPts val="1443"/>
              </a:lnSpc>
              <a:spcBef>
                <a:spcPct val="0"/>
              </a:spcBef>
            </a:pPr>
            <a:r>
              <a:rPr lang="en-US" sz="1000" spc="309" dirty="0">
                <a:solidFill>
                  <a:srgbClr val="FFFFFF"/>
                </a:solidFill>
                <a:latin typeface="Avenir Book" panose="02000503020000020003" pitchFamily="2" charset="0"/>
              </a:rPr>
              <a:t>JAMES@VIPERATECH.COM</a:t>
            </a:r>
          </a:p>
        </p:txBody>
      </p:sp>
      <p:sp>
        <p:nvSpPr>
          <p:cNvPr id="13" name="TextBox 13"/>
          <p:cNvSpPr txBox="1"/>
          <p:nvPr/>
        </p:nvSpPr>
        <p:spPr>
          <a:xfrm>
            <a:off x="5277148" y="5754265"/>
            <a:ext cx="1787942" cy="173574"/>
          </a:xfrm>
          <a:prstGeom prst="rect">
            <a:avLst/>
          </a:prstGeom>
        </p:spPr>
        <p:txBody>
          <a:bodyPr wrap="square" lIns="0" tIns="0" rIns="0" bIns="0" rtlCol="0" anchor="t">
            <a:spAutoFit/>
          </a:bodyPr>
          <a:lstStyle/>
          <a:p>
            <a:pPr algn="ctr">
              <a:lnSpc>
                <a:spcPts val="1443"/>
              </a:lnSpc>
              <a:spcBef>
                <a:spcPct val="0"/>
              </a:spcBef>
            </a:pPr>
            <a:r>
              <a:rPr lang="en-US" sz="1031" spc="309" dirty="0">
                <a:solidFill>
                  <a:srgbClr val="FFFFFF"/>
                </a:solidFill>
                <a:latin typeface="Avenir Book" panose="02000503020000020003" pitchFamily="2" charset="0"/>
              </a:rPr>
              <a:t>JAMES </a:t>
            </a:r>
            <a:r>
              <a:rPr lang="en-US" sz="1000" spc="309" dirty="0">
                <a:solidFill>
                  <a:srgbClr val="FFFFFF"/>
                </a:solidFill>
                <a:latin typeface="Avenir Book" panose="02000503020000020003" pitchFamily="2" charset="0"/>
              </a:rPr>
              <a:t>CAMPAGNA</a:t>
            </a:r>
            <a:endParaRPr lang="en-US" sz="1031" spc="309" dirty="0">
              <a:solidFill>
                <a:srgbClr val="FFFFFF"/>
              </a:solidFill>
              <a:latin typeface="Avenir Book" panose="02000503020000020003" pitchFamily="2" charset="0"/>
            </a:endParaRPr>
          </a:p>
        </p:txBody>
      </p:sp>
      <p:sp>
        <p:nvSpPr>
          <p:cNvPr id="14" name="TextBox 14"/>
          <p:cNvSpPr txBox="1"/>
          <p:nvPr/>
        </p:nvSpPr>
        <p:spPr>
          <a:xfrm>
            <a:off x="9839623" y="5738329"/>
            <a:ext cx="780908" cy="173574"/>
          </a:xfrm>
          <a:prstGeom prst="rect">
            <a:avLst/>
          </a:prstGeom>
        </p:spPr>
        <p:txBody>
          <a:bodyPr wrap="square" lIns="0" tIns="0" rIns="0" bIns="0" rtlCol="0" anchor="t">
            <a:spAutoFit/>
          </a:bodyPr>
          <a:lstStyle/>
          <a:p>
            <a:pPr algn="ctr">
              <a:lnSpc>
                <a:spcPts val="1443"/>
              </a:lnSpc>
              <a:spcBef>
                <a:spcPct val="0"/>
              </a:spcBef>
            </a:pPr>
            <a:r>
              <a:rPr lang="en-US" sz="1031" spc="309" dirty="0">
                <a:solidFill>
                  <a:srgbClr val="FFFFFF"/>
                </a:solidFill>
                <a:latin typeface="Avenir Book" panose="02000503020000020003" pitchFamily="2" charset="0"/>
              </a:rPr>
              <a:t>ONLINE</a:t>
            </a:r>
          </a:p>
        </p:txBody>
      </p:sp>
      <p:sp>
        <p:nvSpPr>
          <p:cNvPr id="15" name="TextBox 15"/>
          <p:cNvSpPr txBox="1"/>
          <p:nvPr/>
        </p:nvSpPr>
        <p:spPr>
          <a:xfrm>
            <a:off x="9396362" y="5529573"/>
            <a:ext cx="1688863" cy="173574"/>
          </a:xfrm>
          <a:prstGeom prst="rect">
            <a:avLst/>
          </a:prstGeom>
        </p:spPr>
        <p:txBody>
          <a:bodyPr wrap="square" lIns="0" tIns="0" rIns="0" bIns="0" rtlCol="0" anchor="t">
            <a:spAutoFit/>
          </a:bodyPr>
          <a:lstStyle/>
          <a:p>
            <a:pPr algn="ctr">
              <a:lnSpc>
                <a:spcPts val="1443"/>
              </a:lnSpc>
              <a:spcBef>
                <a:spcPct val="0"/>
              </a:spcBef>
            </a:pPr>
            <a:r>
              <a:rPr lang="en-US" sz="1000" spc="309" dirty="0">
                <a:solidFill>
                  <a:srgbClr val="FFFFFF"/>
                </a:solidFill>
                <a:latin typeface="Avenir Book" panose="02000503020000020003" pitchFamily="2" charset="0"/>
              </a:rPr>
              <a:t>VIPERATECH.COM</a:t>
            </a:r>
          </a:p>
        </p:txBody>
      </p:sp>
      <p:sp>
        <p:nvSpPr>
          <p:cNvPr id="16" name="AutoShape 16"/>
          <p:cNvSpPr/>
          <p:nvPr/>
        </p:nvSpPr>
        <p:spPr>
          <a:xfrm>
            <a:off x="685800" y="4302168"/>
            <a:ext cx="10820400" cy="0"/>
          </a:xfrm>
          <a:prstGeom prst="line">
            <a:avLst/>
          </a:prstGeom>
          <a:ln w="47625" cap="rnd">
            <a:solidFill>
              <a:srgbClr val="FFFFFF"/>
            </a:solidFill>
            <a:prstDash val="solid"/>
            <a:headEnd type="none" w="sm" len="sm"/>
            <a:tailEnd type="none" w="sm" len="sm"/>
          </a:ln>
        </p:spPr>
      </p:sp>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874422" y="4138647"/>
            <a:ext cx="443156" cy="4431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yptominers – The Next Generation | Tripwire">
            <a:extLst>
              <a:ext uri="{FF2B5EF4-FFF2-40B4-BE49-F238E27FC236}">
                <a16:creationId xmlns:a16="http://schemas.microsoft.com/office/drawing/2014/main" id="{B63B5D7D-3A6B-B18A-DC9D-7219C4133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 Same Side Corner Rectangle 8">
            <a:extLst>
              <a:ext uri="{FF2B5EF4-FFF2-40B4-BE49-F238E27FC236}">
                <a16:creationId xmlns:a16="http://schemas.microsoft.com/office/drawing/2014/main" id="{5EC97D91-9C8A-9316-EEBC-71B9FA2D8E0F}"/>
              </a:ext>
            </a:extLst>
          </p:cNvPr>
          <p:cNvSpPr/>
          <p:nvPr/>
        </p:nvSpPr>
        <p:spPr>
          <a:xfrm>
            <a:off x="5537200" y="0"/>
            <a:ext cx="6654800" cy="68580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5" name="Text Placeholder 4">
            <a:extLst>
              <a:ext uri="{FF2B5EF4-FFF2-40B4-BE49-F238E27FC236}">
                <a16:creationId xmlns:a16="http://schemas.microsoft.com/office/drawing/2014/main" id="{156D4EB9-13DD-7448-17A4-CA82A21FACA8}"/>
              </a:ext>
            </a:extLst>
          </p:cNvPr>
          <p:cNvSpPr>
            <a:spLocks noGrp="1"/>
          </p:cNvSpPr>
          <p:nvPr>
            <p:ph type="body" sz="quarter" idx="3"/>
          </p:nvPr>
        </p:nvSpPr>
        <p:spPr>
          <a:xfrm>
            <a:off x="5994633" y="1165111"/>
            <a:ext cx="4754880" cy="822960"/>
          </a:xfrm>
        </p:spPr>
        <p:txBody>
          <a:bodyPr>
            <a:normAutofit/>
          </a:bodyPr>
          <a:lstStyle/>
          <a:p>
            <a:r>
              <a:rPr lang="en-US" b="1" i="0" dirty="0">
                <a:solidFill>
                  <a:srgbClr val="064379"/>
                </a:solidFill>
                <a:effectLst/>
                <a:latin typeface="Poppins" pitchFamily="2" charset="77"/>
              </a:rPr>
              <a:t>Be the Change.</a:t>
            </a:r>
            <a:br>
              <a:rPr lang="en-US" b="1" i="0" dirty="0">
                <a:solidFill>
                  <a:srgbClr val="064379"/>
                </a:solidFill>
                <a:effectLst/>
                <a:latin typeface="Poppins" pitchFamily="2" charset="77"/>
              </a:rPr>
            </a:br>
            <a:r>
              <a:rPr lang="en-US" b="1" i="0" dirty="0">
                <a:solidFill>
                  <a:srgbClr val="064379"/>
                </a:solidFill>
                <a:effectLst/>
                <a:latin typeface="Poppins" pitchFamily="2" charset="77"/>
              </a:rPr>
              <a:t>Be a Crypto Pioneer.</a:t>
            </a:r>
          </a:p>
          <a:p>
            <a:endParaRPr lang="en-US" b="1" i="0" dirty="0">
              <a:solidFill>
                <a:srgbClr val="064379"/>
              </a:solidFill>
              <a:effectLst/>
              <a:latin typeface="Poppins" pitchFamily="2" charset="77"/>
            </a:endParaRPr>
          </a:p>
        </p:txBody>
      </p:sp>
      <p:sp>
        <p:nvSpPr>
          <p:cNvPr id="6" name="Content Placeholder 5">
            <a:extLst>
              <a:ext uri="{FF2B5EF4-FFF2-40B4-BE49-F238E27FC236}">
                <a16:creationId xmlns:a16="http://schemas.microsoft.com/office/drawing/2014/main" id="{E9941356-E32A-507D-BF43-159CF3AC9AED}"/>
              </a:ext>
            </a:extLst>
          </p:cNvPr>
          <p:cNvSpPr>
            <a:spLocks noGrp="1"/>
          </p:cNvSpPr>
          <p:nvPr>
            <p:ph sz="quarter" idx="4"/>
          </p:nvPr>
        </p:nvSpPr>
        <p:spPr>
          <a:xfrm>
            <a:off x="5990888" y="2408986"/>
            <a:ext cx="5327684" cy="2329926"/>
          </a:xfrm>
        </p:spPr>
        <p:txBody>
          <a:bodyPr>
            <a:normAutofit lnSpcReduction="10000"/>
          </a:bodyPr>
          <a:lstStyle/>
          <a:p>
            <a:pPr algn="just">
              <a:lnSpc>
                <a:spcPct val="160000"/>
              </a:lnSpc>
            </a:pPr>
            <a:r>
              <a:rPr lang="en-US" sz="1200" b="0" i="0" dirty="0">
                <a:solidFill>
                  <a:srgbClr val="064379"/>
                </a:solidFill>
                <a:effectLst/>
                <a:latin typeface="Avenir Book" panose="02000503020000020003" pitchFamily="2" charset="0"/>
              </a:rPr>
              <a:t>As an authorized reseller of Bitmain, Innosilicon, Canaan and MicroBt we are committed to bringing you state-of-the-art, brand new cryptocurrency mining products that are backed by our extended 2-year and 3-year warranty and 24/7 technical support. These systems are dynamic, purpose-built applications that facilitate incredibly complex computing necessary to create and maintain a cryptocurrency's transaction network. Our ASIC models for Bitcoin and Altcoins such as Ethereum, are known for their power consumption efficiency and return on investment.</a:t>
            </a:r>
            <a:endParaRPr lang="en-AE" sz="1200" dirty="0">
              <a:solidFill>
                <a:srgbClr val="064379"/>
              </a:solidFill>
              <a:latin typeface="Avenir Book" panose="02000503020000020003" pitchFamily="2" charset="0"/>
            </a:endParaRPr>
          </a:p>
        </p:txBody>
      </p:sp>
      <p:sp>
        <p:nvSpPr>
          <p:cNvPr id="7" name="Footer Placeholder 6">
            <a:extLst>
              <a:ext uri="{FF2B5EF4-FFF2-40B4-BE49-F238E27FC236}">
                <a16:creationId xmlns:a16="http://schemas.microsoft.com/office/drawing/2014/main" id="{B2678959-25CF-D4CD-0D6C-7CC95BE1FF3A}"/>
              </a:ext>
            </a:extLst>
          </p:cNvPr>
          <p:cNvSpPr>
            <a:spLocks noGrp="1"/>
          </p:cNvSpPr>
          <p:nvPr>
            <p:ph type="ftr" sz="quarter" idx="11"/>
          </p:nvPr>
        </p:nvSpPr>
        <p:spPr/>
        <p:txBody>
          <a:bodyPr/>
          <a:lstStyle/>
          <a:p>
            <a:r>
              <a:rPr lang="en-US"/>
              <a:t>
              </a:t>
            </a:r>
            <a:endParaRPr lang="en-US" dirty="0"/>
          </a:p>
        </p:txBody>
      </p:sp>
      <p:sp>
        <p:nvSpPr>
          <p:cNvPr id="8" name="Slide Number Placeholder 7">
            <a:extLst>
              <a:ext uri="{FF2B5EF4-FFF2-40B4-BE49-F238E27FC236}">
                <a16:creationId xmlns:a16="http://schemas.microsoft.com/office/drawing/2014/main" id="{97CF78AE-5C89-12C6-26B0-4DA26FD2763E}"/>
              </a:ext>
            </a:extLst>
          </p:cNvPr>
          <p:cNvSpPr>
            <a:spLocks noGrp="1"/>
          </p:cNvSpPr>
          <p:nvPr>
            <p:ph type="sldNum" sz="quarter" idx="12"/>
          </p:nvPr>
        </p:nvSpPr>
        <p:spPr/>
        <p:txBody>
          <a:bodyPr/>
          <a:lstStyle/>
          <a:p>
            <a:fld id="{6D22F896-40B5-4ADD-8801-0D06FADFA095}" type="slidenum">
              <a:rPr lang="en-US" smtClean="0">
                <a:solidFill>
                  <a:srgbClr val="5C98FA"/>
                </a:solidFill>
              </a:rPr>
              <a:t>5</a:t>
            </a:fld>
            <a:endParaRPr lang="en-US" dirty="0">
              <a:solidFill>
                <a:srgbClr val="5C98FA"/>
              </a:solidFill>
            </a:endParaRPr>
          </a:p>
        </p:txBody>
      </p:sp>
      <p:sp>
        <p:nvSpPr>
          <p:cNvPr id="10" name="TextBox 9">
            <a:extLst>
              <a:ext uri="{FF2B5EF4-FFF2-40B4-BE49-F238E27FC236}">
                <a16:creationId xmlns:a16="http://schemas.microsoft.com/office/drawing/2014/main" id="{55794D9C-8491-D29C-BB75-E7A5ABC0C337}"/>
              </a:ext>
            </a:extLst>
          </p:cNvPr>
          <p:cNvSpPr txBox="1"/>
          <p:nvPr/>
        </p:nvSpPr>
        <p:spPr>
          <a:xfrm>
            <a:off x="6001889" y="1803405"/>
            <a:ext cx="2590800" cy="338554"/>
          </a:xfrm>
          <a:prstGeom prst="rect">
            <a:avLst/>
          </a:prstGeom>
          <a:noFill/>
        </p:spPr>
        <p:txBody>
          <a:bodyPr wrap="square" rtlCol="0">
            <a:spAutoFit/>
          </a:bodyPr>
          <a:lstStyle/>
          <a:p>
            <a:r>
              <a:rPr lang="en-US" sz="1600" spc="125" dirty="0">
                <a:solidFill>
                  <a:srgbClr val="002060"/>
                </a:solidFill>
                <a:latin typeface="Avenir Book" panose="02000503020000020003" pitchFamily="2" charset="0"/>
              </a:rPr>
              <a:t>SOLUTIONS 2023+</a:t>
            </a:r>
          </a:p>
        </p:txBody>
      </p:sp>
      <p:pic>
        <p:nvPicPr>
          <p:cNvPr id="11" name="Picture 6">
            <a:extLst>
              <a:ext uri="{FF2B5EF4-FFF2-40B4-BE49-F238E27FC236}">
                <a16:creationId xmlns:a16="http://schemas.microsoft.com/office/drawing/2014/main" id="{490C16EE-D46A-47C5-333A-F8BE283207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77165" y="5228675"/>
            <a:ext cx="516764" cy="571800"/>
          </a:xfrm>
          <a:prstGeom prst="rect">
            <a:avLst/>
          </a:prstGeom>
        </p:spPr>
      </p:pic>
      <p:grpSp>
        <p:nvGrpSpPr>
          <p:cNvPr id="12" name="Group 13">
            <a:extLst>
              <a:ext uri="{FF2B5EF4-FFF2-40B4-BE49-F238E27FC236}">
                <a16:creationId xmlns:a16="http://schemas.microsoft.com/office/drawing/2014/main" id="{DD860F2F-0449-A73E-CBA1-C4F97867E718}"/>
              </a:ext>
            </a:extLst>
          </p:cNvPr>
          <p:cNvGrpSpPr>
            <a:grpSpLocks noChangeAspect="1"/>
          </p:cNvGrpSpPr>
          <p:nvPr/>
        </p:nvGrpSpPr>
        <p:grpSpPr>
          <a:xfrm>
            <a:off x="8171535" y="5041242"/>
            <a:ext cx="928024" cy="928024"/>
            <a:chOff x="0" y="0"/>
            <a:chExt cx="6355080" cy="6355080"/>
          </a:xfrm>
        </p:grpSpPr>
        <p:sp>
          <p:nvSpPr>
            <p:cNvPr id="13" name="Freeform 14">
              <a:extLst>
                <a:ext uri="{FF2B5EF4-FFF2-40B4-BE49-F238E27FC236}">
                  <a16:creationId xmlns:a16="http://schemas.microsoft.com/office/drawing/2014/main" id="{8D48AA39-F715-22DD-77F5-B6E72BF761E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48DDB"/>
            </a:solidFill>
          </p:spPr>
        </p:sp>
      </p:grpSp>
    </p:spTree>
    <p:extLst>
      <p:ext uri="{BB962C8B-B14F-4D97-AF65-F5344CB8AC3E}">
        <p14:creationId xmlns:p14="http://schemas.microsoft.com/office/powerpoint/2010/main" val="432535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818FC4-1DF2-7AC5-C395-E8C03193EB42}"/>
              </a:ext>
            </a:extLst>
          </p:cNvPr>
          <p:cNvSpPr>
            <a:spLocks noGrp="1"/>
          </p:cNvSpPr>
          <p:nvPr>
            <p:ph type="ftr" sz="quarter" idx="11"/>
          </p:nvPr>
        </p:nvSpPr>
        <p:spPr/>
        <p:txBody>
          <a:bodyPr/>
          <a:lstStyle/>
          <a:p>
            <a:r>
              <a:rPr lang="en-US"/>
              <a:t>
              </a:t>
            </a:r>
            <a:endParaRPr lang="en-US" dirty="0"/>
          </a:p>
        </p:txBody>
      </p:sp>
      <p:sp>
        <p:nvSpPr>
          <p:cNvPr id="3" name="Slide Number Placeholder 2">
            <a:extLst>
              <a:ext uri="{FF2B5EF4-FFF2-40B4-BE49-F238E27FC236}">
                <a16:creationId xmlns:a16="http://schemas.microsoft.com/office/drawing/2014/main" id="{FCC48D0E-1C2C-D764-7F50-D0551BDE15B7}"/>
              </a:ext>
            </a:extLst>
          </p:cNvPr>
          <p:cNvSpPr>
            <a:spLocks noGrp="1"/>
          </p:cNvSpPr>
          <p:nvPr>
            <p:ph type="sldNum" sz="quarter" idx="12"/>
          </p:nvPr>
        </p:nvSpPr>
        <p:spPr/>
        <p:txBody>
          <a:bodyPr/>
          <a:lstStyle/>
          <a:p>
            <a:fld id="{6D22F896-40B5-4ADD-8801-0D06FADFA095}" type="slidenum">
              <a:rPr lang="en-US" smtClean="0"/>
              <a:t>6</a:t>
            </a:fld>
            <a:endParaRPr lang="en-US" dirty="0"/>
          </a:p>
        </p:txBody>
      </p:sp>
      <p:sp>
        <p:nvSpPr>
          <p:cNvPr id="5" name="TextBox 4">
            <a:extLst>
              <a:ext uri="{FF2B5EF4-FFF2-40B4-BE49-F238E27FC236}">
                <a16:creationId xmlns:a16="http://schemas.microsoft.com/office/drawing/2014/main" id="{884821B8-C979-9205-7BCA-C25967304234}"/>
              </a:ext>
            </a:extLst>
          </p:cNvPr>
          <p:cNvSpPr txBox="1"/>
          <p:nvPr/>
        </p:nvSpPr>
        <p:spPr>
          <a:xfrm>
            <a:off x="3127828" y="580962"/>
            <a:ext cx="6096000" cy="461665"/>
          </a:xfrm>
          <a:prstGeom prst="rect">
            <a:avLst/>
          </a:prstGeom>
          <a:noFill/>
        </p:spPr>
        <p:txBody>
          <a:bodyPr wrap="square">
            <a:spAutoFit/>
          </a:bodyPr>
          <a:lstStyle/>
          <a:p>
            <a:pPr algn="ctr"/>
            <a:r>
              <a:rPr lang="en-AE" sz="2400" b="1" dirty="0">
                <a:solidFill>
                  <a:srgbClr val="064379"/>
                </a:solidFill>
                <a:latin typeface="Avenir Book" panose="02000503020000020003" pitchFamily="2" charset="0"/>
              </a:rPr>
              <a:t>Endure the Cycle. Protect your Investment.</a:t>
            </a:r>
          </a:p>
        </p:txBody>
      </p:sp>
      <p:sp>
        <p:nvSpPr>
          <p:cNvPr id="13" name="Round Same Side Corner Rectangle 12">
            <a:extLst>
              <a:ext uri="{FF2B5EF4-FFF2-40B4-BE49-F238E27FC236}">
                <a16:creationId xmlns:a16="http://schemas.microsoft.com/office/drawing/2014/main" id="{E446A88F-6B6B-9199-DEBA-B6025AE8634D}"/>
              </a:ext>
            </a:extLst>
          </p:cNvPr>
          <p:cNvSpPr/>
          <p:nvPr/>
        </p:nvSpPr>
        <p:spPr>
          <a:xfrm>
            <a:off x="2144485" y="2650209"/>
            <a:ext cx="8062686" cy="3638967"/>
          </a:xfrm>
          <a:prstGeom prst="round2SameRect">
            <a:avLst/>
          </a:prstGeom>
          <a:solidFill>
            <a:srgbClr val="0643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7" name="TextBox 6">
            <a:extLst>
              <a:ext uri="{FF2B5EF4-FFF2-40B4-BE49-F238E27FC236}">
                <a16:creationId xmlns:a16="http://schemas.microsoft.com/office/drawing/2014/main" id="{70E88104-E55E-07B7-8125-4E547A13FBD7}"/>
              </a:ext>
            </a:extLst>
          </p:cNvPr>
          <p:cNvSpPr txBox="1"/>
          <p:nvPr/>
        </p:nvSpPr>
        <p:spPr>
          <a:xfrm>
            <a:off x="3048000" y="3298673"/>
            <a:ext cx="6096000" cy="2585323"/>
          </a:xfrm>
          <a:prstGeom prst="rect">
            <a:avLst/>
          </a:prstGeom>
          <a:noFill/>
        </p:spPr>
        <p:txBody>
          <a:bodyPr wrap="square">
            <a:spAutoFit/>
          </a:bodyPr>
          <a:lstStyle/>
          <a:p>
            <a:pPr algn="ctr"/>
            <a:r>
              <a:rPr lang="en-AE" dirty="0">
                <a:latin typeface="Avenir Book" panose="02000503020000020003" pitchFamily="2" charset="0"/>
              </a:rPr>
              <a:t>CYCLESAFE™ &amp; CYCLESAFE™ Plus are exclusive warranty plans designed for keeping our customer’s ASIC miners risk-free with an extended warranty of 2 or 3 years from date of delivery. </a:t>
            </a:r>
          </a:p>
          <a:p>
            <a:pPr algn="ctr"/>
            <a:endParaRPr lang="en-AE" dirty="0">
              <a:latin typeface="Avenir Book" panose="02000503020000020003" pitchFamily="2" charset="0"/>
            </a:endParaRPr>
          </a:p>
          <a:p>
            <a:pPr algn="ctr"/>
            <a:r>
              <a:rPr lang="en-US" b="0" i="0" dirty="0">
                <a:effectLst/>
                <a:latin typeface="Avenir Book" panose="02000503020000020003" pitchFamily="2" charset="0"/>
              </a:rPr>
              <a:t>The concept is to ensure every customer has confidence going forward with their substantial investments, and that they remain operational for the majority of their expected lifespans. </a:t>
            </a:r>
            <a:endParaRPr lang="en-AE" dirty="0">
              <a:latin typeface="Avenir Book" panose="02000503020000020003" pitchFamily="2" charset="0"/>
            </a:endParaRPr>
          </a:p>
        </p:txBody>
      </p:sp>
      <p:sp>
        <p:nvSpPr>
          <p:cNvPr id="9" name="TextBox 8">
            <a:extLst>
              <a:ext uri="{FF2B5EF4-FFF2-40B4-BE49-F238E27FC236}">
                <a16:creationId xmlns:a16="http://schemas.microsoft.com/office/drawing/2014/main" id="{572DF090-7014-DE57-001C-DE90B5CC109E}"/>
              </a:ext>
            </a:extLst>
          </p:cNvPr>
          <p:cNvSpPr txBox="1"/>
          <p:nvPr/>
        </p:nvSpPr>
        <p:spPr>
          <a:xfrm>
            <a:off x="3055257" y="974004"/>
            <a:ext cx="6096000" cy="324320"/>
          </a:xfrm>
          <a:prstGeom prst="rect">
            <a:avLst/>
          </a:prstGeom>
          <a:noFill/>
        </p:spPr>
        <p:txBody>
          <a:bodyPr wrap="square">
            <a:spAutoFit/>
          </a:bodyPr>
          <a:lstStyle/>
          <a:p>
            <a:pPr algn="ctr">
              <a:lnSpc>
                <a:spcPct val="150000"/>
              </a:lnSpc>
            </a:pPr>
            <a:r>
              <a:rPr lang="en-US" sz="1100" spc="1268" dirty="0">
                <a:solidFill>
                  <a:srgbClr val="064379"/>
                </a:solidFill>
                <a:latin typeface="Avenir Book" panose="02000503020000020003" pitchFamily="2" charset="0"/>
                <a:cs typeface="Abadi" panose="020F0502020204030204" pitchFamily="34" charset="0"/>
              </a:rPr>
              <a:t>OUR DISTINCT ADVANTAGE</a:t>
            </a:r>
          </a:p>
        </p:txBody>
      </p:sp>
      <p:sp>
        <p:nvSpPr>
          <p:cNvPr id="10" name="Explosion 1 9">
            <a:extLst>
              <a:ext uri="{FF2B5EF4-FFF2-40B4-BE49-F238E27FC236}">
                <a16:creationId xmlns:a16="http://schemas.microsoft.com/office/drawing/2014/main" id="{5C17763A-68BB-FBA7-3A5A-73EBF5F90241}"/>
              </a:ext>
            </a:extLst>
          </p:cNvPr>
          <p:cNvSpPr/>
          <p:nvPr/>
        </p:nvSpPr>
        <p:spPr>
          <a:xfrm>
            <a:off x="0" y="0"/>
            <a:ext cx="1937657" cy="2342115"/>
          </a:xfrm>
          <a:prstGeom prst="irregularSeal1">
            <a:avLst/>
          </a:prstGeom>
          <a:solidFill>
            <a:srgbClr val="0643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12" name="Graphic 11" descr="Bitcoin with solid fill">
            <a:extLst>
              <a:ext uri="{FF2B5EF4-FFF2-40B4-BE49-F238E27FC236}">
                <a16:creationId xmlns:a16="http://schemas.microsoft.com/office/drawing/2014/main" id="{121A12E2-06FA-E5C8-C235-A54A8AC6D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1543" y="712427"/>
            <a:ext cx="801914" cy="801914"/>
          </a:xfrm>
          <a:prstGeom prst="rect">
            <a:avLst/>
          </a:prstGeom>
        </p:spPr>
      </p:pic>
    </p:spTree>
    <p:extLst>
      <p:ext uri="{BB962C8B-B14F-4D97-AF65-F5344CB8AC3E}">
        <p14:creationId xmlns:p14="http://schemas.microsoft.com/office/powerpoint/2010/main" val="4230582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5" name="TextBox 4">
            <a:extLst>
              <a:ext uri="{FF2B5EF4-FFF2-40B4-BE49-F238E27FC236}">
                <a16:creationId xmlns:a16="http://schemas.microsoft.com/office/drawing/2014/main" id="{2B8B4AFE-15E0-C882-E16E-AE484281B351}"/>
              </a:ext>
            </a:extLst>
          </p:cNvPr>
          <p:cNvSpPr txBox="1"/>
          <p:nvPr/>
        </p:nvSpPr>
        <p:spPr>
          <a:xfrm>
            <a:off x="1024128" y="2286000"/>
            <a:ext cx="4429615" cy="3931920"/>
          </a:xfrm>
          <a:prstGeom prst="rect">
            <a:avLst/>
          </a:prstGeom>
        </p:spPr>
        <p:txBody>
          <a:bodyPr vert="horz" lIns="45720" tIns="45720" rIns="45720" bIns="45720" rtlCol="0">
            <a:normAutofit/>
          </a:bodyPr>
          <a:lstStyle/>
          <a:p>
            <a:r>
              <a:rPr lang="en-US" dirty="0">
                <a:solidFill>
                  <a:srgbClr val="064379"/>
                </a:solidFill>
              </a:rPr>
              <a:t>The global cryptocurrency market is projected to grow from $910.3 million in 2021 to $1,902.5 million in 2028 at a CAGR of 11.1% in forecast period, 2021-2028</a:t>
            </a:r>
          </a:p>
          <a:p>
            <a:pPr defTabSz="914400">
              <a:lnSpc>
                <a:spcPct val="90000"/>
              </a:lnSpc>
              <a:spcAft>
                <a:spcPts val="600"/>
              </a:spcAft>
              <a:buClr>
                <a:schemeClr val="accent1"/>
              </a:buClr>
            </a:pPr>
            <a:endParaRPr lang="en-US" b="0" i="0" dirty="0">
              <a:solidFill>
                <a:srgbClr val="064379"/>
              </a:solidFill>
              <a:effectLst/>
            </a:endParaRPr>
          </a:p>
        </p:txBody>
      </p:sp>
      <p:pic>
        <p:nvPicPr>
          <p:cNvPr id="4100" name="Picture 4">
            <a:extLst>
              <a:ext uri="{FF2B5EF4-FFF2-40B4-BE49-F238E27FC236}">
                <a16:creationId xmlns:a16="http://schemas.microsoft.com/office/drawing/2014/main" id="{C50B9CAC-FC0D-818D-D7D8-7B8B0306704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2071840"/>
            <a:ext cx="5455921" cy="271432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7</a:t>
            </a:fld>
            <a:endParaRPr lang="en-US" dirty="0">
              <a:solidFill>
                <a:srgbClr val="002060"/>
              </a:solidFill>
            </a:endParaRPr>
          </a:p>
        </p:txBody>
      </p:sp>
    </p:spTree>
    <p:extLst>
      <p:ext uri="{BB962C8B-B14F-4D97-AF65-F5344CB8AC3E}">
        <p14:creationId xmlns:p14="http://schemas.microsoft.com/office/powerpoint/2010/main" val="1642120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2A8B59-EE49-E8E7-C3D5-BF1AF3E0FA9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5" name="TextBox 4">
            <a:extLst>
              <a:ext uri="{FF2B5EF4-FFF2-40B4-BE49-F238E27FC236}">
                <a16:creationId xmlns:a16="http://schemas.microsoft.com/office/drawing/2014/main" id="{2B8B4AFE-15E0-C882-E16E-AE484281B351}"/>
              </a:ext>
            </a:extLst>
          </p:cNvPr>
          <p:cNvSpPr txBox="1"/>
          <p:nvPr/>
        </p:nvSpPr>
        <p:spPr>
          <a:xfrm>
            <a:off x="711199" y="2286000"/>
            <a:ext cx="5188855" cy="3327627"/>
          </a:xfrm>
          <a:prstGeom prst="rect">
            <a:avLst/>
          </a:prstGeom>
        </p:spPr>
        <p:txBody>
          <a:bodyPr vert="horz" lIns="45720" tIns="45720" rIns="45720" bIns="45720" rtlCol="0">
            <a:normAutofit/>
          </a:bodyPr>
          <a:lstStyle/>
          <a:p>
            <a:r>
              <a:rPr lang="en-US" dirty="0">
                <a:solidFill>
                  <a:srgbClr val="064379"/>
                </a:solidFill>
              </a:rPr>
              <a:t>Trading captured the largest market share. The segment focused on crypto solution that are used for trading.</a:t>
            </a:r>
          </a:p>
        </p:txBody>
      </p:sp>
      <p:sp>
        <p:nvSpPr>
          <p:cNvPr id="2" name="Footer Placeholder 1">
            <a:extLst>
              <a:ext uri="{FF2B5EF4-FFF2-40B4-BE49-F238E27FC236}">
                <a16:creationId xmlns:a16="http://schemas.microsoft.com/office/drawing/2014/main" id="{B1DD299A-FE95-5EF5-81C9-7963B95C2107}"/>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p>
            <a:pPr defTabSz="914400">
              <a:lnSpc>
                <a:spcPct val="90000"/>
              </a:lnSpc>
              <a:spcAft>
                <a:spcPts val="600"/>
              </a:spcAft>
            </a:pPr>
            <a:r>
              <a:rPr lang="en-US" sz="300" kern="1200" cap="all" baseline="0">
                <a:solidFill>
                  <a:schemeClr val="tx1">
                    <a:lumMod val="95000"/>
                    <a:lumOff val="5000"/>
                  </a:schemeClr>
                </a:solidFill>
                <a:latin typeface="+mj-lt"/>
                <a:ea typeface="+mn-ea"/>
                <a:cs typeface="+mn-cs"/>
              </a:rPr>
              <a:t>
              </a:t>
            </a:r>
          </a:p>
        </p:txBody>
      </p:sp>
      <p:sp>
        <p:nvSpPr>
          <p:cNvPr id="3" name="Slide Number Placeholder 2">
            <a:extLst>
              <a:ext uri="{FF2B5EF4-FFF2-40B4-BE49-F238E27FC236}">
                <a16:creationId xmlns:a16="http://schemas.microsoft.com/office/drawing/2014/main" id="{663419E8-A2B0-4C4F-D8CB-557EFC2DBACF}"/>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6D22F896-40B5-4ADD-8801-0D06FADFA095}" type="slidenum">
              <a:rPr lang="en-US" smtClean="0">
                <a:solidFill>
                  <a:srgbClr val="002060"/>
                </a:solidFill>
              </a:rPr>
              <a:pPr defTabSz="914400">
                <a:spcAft>
                  <a:spcPts val="600"/>
                </a:spcAft>
              </a:pPr>
              <a:t>8</a:t>
            </a:fld>
            <a:endParaRPr lang="en-US" dirty="0">
              <a:solidFill>
                <a:srgbClr val="002060"/>
              </a:solidFill>
            </a:endParaRPr>
          </a:p>
        </p:txBody>
      </p:sp>
      <p:pic>
        <p:nvPicPr>
          <p:cNvPr id="6146" name="Picture 2">
            <a:extLst>
              <a:ext uri="{FF2B5EF4-FFF2-40B4-BE49-F238E27FC236}">
                <a16:creationId xmlns:a16="http://schemas.microsoft.com/office/drawing/2014/main" id="{27554605-BE99-86E6-9EEE-7BD994A98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9631" y="1765186"/>
            <a:ext cx="6686597" cy="332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0292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A7C301-87CC-4EB1-AF40-15075522FC58}">
  <ds:schemaRefs>
    <ds:schemaRef ds:uri="http://schemas.microsoft.com/sharepoint/v3/contenttype/forms"/>
  </ds:schemaRefs>
</ds:datastoreItem>
</file>

<file path=customXml/itemProps2.xml><?xml version="1.0" encoding="utf-8"?>
<ds:datastoreItem xmlns:ds="http://schemas.openxmlformats.org/officeDocument/2006/customXml" ds:itemID="{45231547-F69E-41A9-93A9-B70B5E3064F1}">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EA402E5-52EF-430B-8CCB-B4AAA8C46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1340</TotalTime>
  <Words>3415</Words>
  <Application>Microsoft Macintosh PowerPoint</Application>
  <PresentationFormat>Widescreen</PresentationFormat>
  <Paragraphs>372</Paragraphs>
  <Slides>55</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Antic</vt:lpstr>
      <vt:lpstr>Antic Bold</vt:lpstr>
      <vt:lpstr>Antic Italics</vt:lpstr>
      <vt:lpstr>Avenir Book</vt:lpstr>
      <vt:lpstr>Calibri</vt:lpstr>
      <vt:lpstr>Glacial Indifference</vt:lpstr>
      <vt:lpstr>Open Sans Bold</vt:lpstr>
      <vt:lpstr>Poppins</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 GRADE HARDWARE WITH A DIFFERENCE</vt:lpstr>
      <vt:lpstr>PowerPoint Presentation</vt:lpstr>
      <vt:lpstr>PowerPoint Presentation</vt:lpstr>
      <vt:lpstr>PowerPoint Presentation</vt:lpstr>
      <vt:lpstr>PowerPoint Presentation</vt:lpstr>
      <vt:lpstr>PowerPoint Presentation</vt:lpstr>
      <vt:lpstr>NEXT GENERATION AUTOMATED SYSTEMS </vt:lpstr>
      <vt:lpstr>PowerPoint Presentation</vt:lpstr>
      <vt:lpstr>PowerPoint Presentation</vt:lpstr>
      <vt:lpstr>PowerPoint Presentation</vt:lpstr>
      <vt:lpstr>PowerPoint Presentation</vt:lpstr>
      <vt:lpstr>BE THE CHANGE, BE A CRYPTO PIONEER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hamza jameel</dc:creator>
  <cp:lastModifiedBy>hamza jameel</cp:lastModifiedBy>
  <cp:revision>28</cp:revision>
  <dcterms:created xsi:type="dcterms:W3CDTF">2022-12-13T14:03:41Z</dcterms:created>
  <dcterms:modified xsi:type="dcterms:W3CDTF">2023-01-05T12:25:31Z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